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9"/>
  </p:notesMasterIdLst>
  <p:sldIdLst>
    <p:sldId id="256" r:id="rId2"/>
    <p:sldId id="257" r:id="rId3"/>
    <p:sldId id="381" r:id="rId4"/>
    <p:sldId id="312" r:id="rId5"/>
    <p:sldId id="422" r:id="rId6"/>
    <p:sldId id="389" r:id="rId7"/>
    <p:sldId id="386" r:id="rId8"/>
    <p:sldId id="388" r:id="rId9"/>
    <p:sldId id="313" r:id="rId10"/>
    <p:sldId id="258" r:id="rId11"/>
    <p:sldId id="295" r:id="rId12"/>
    <p:sldId id="412" r:id="rId13"/>
    <p:sldId id="360" r:id="rId14"/>
    <p:sldId id="287" r:id="rId15"/>
    <p:sldId id="261" r:id="rId16"/>
    <p:sldId id="413" r:id="rId17"/>
    <p:sldId id="321" r:id="rId18"/>
    <p:sldId id="300" r:id="rId19"/>
    <p:sldId id="320" r:id="rId20"/>
    <p:sldId id="358" r:id="rId21"/>
    <p:sldId id="414" r:id="rId22"/>
    <p:sldId id="288" r:id="rId23"/>
    <p:sldId id="301" r:id="rId24"/>
    <p:sldId id="348" r:id="rId25"/>
    <p:sldId id="394" r:id="rId26"/>
    <p:sldId id="393" r:id="rId27"/>
    <p:sldId id="392" r:id="rId28"/>
    <p:sldId id="391" r:id="rId29"/>
    <p:sldId id="390" r:id="rId30"/>
    <p:sldId id="262" r:id="rId31"/>
    <p:sldId id="264" r:id="rId32"/>
    <p:sldId id="349" r:id="rId33"/>
    <p:sldId id="303" r:id="rId34"/>
    <p:sldId id="350" r:id="rId35"/>
    <p:sldId id="419" r:id="rId36"/>
    <p:sldId id="415" r:id="rId37"/>
    <p:sldId id="416" r:id="rId38"/>
    <p:sldId id="417" r:id="rId39"/>
    <p:sldId id="418" r:id="rId40"/>
    <p:sldId id="409" r:id="rId41"/>
    <p:sldId id="265" r:id="rId42"/>
    <p:sldId id="304" r:id="rId43"/>
    <p:sldId id="410" r:id="rId44"/>
    <p:sldId id="400" r:id="rId45"/>
    <p:sldId id="408" r:id="rId46"/>
    <p:sldId id="352" r:id="rId47"/>
    <p:sldId id="399" r:id="rId48"/>
    <p:sldId id="267" r:id="rId49"/>
    <p:sldId id="306" r:id="rId50"/>
    <p:sldId id="354" r:id="rId51"/>
    <p:sldId id="269" r:id="rId52"/>
    <p:sldId id="401" r:id="rId53"/>
    <p:sldId id="323" r:id="rId54"/>
    <p:sldId id="270" r:id="rId55"/>
    <p:sldId id="291" r:id="rId56"/>
    <p:sldId id="271" r:id="rId57"/>
    <p:sldId id="328" r:id="rId58"/>
    <p:sldId id="329" r:id="rId59"/>
    <p:sldId id="273" r:id="rId60"/>
    <p:sldId id="420" r:id="rId61"/>
    <p:sldId id="421" r:id="rId62"/>
    <p:sldId id="331" r:id="rId63"/>
    <p:sldId id="411" r:id="rId64"/>
    <p:sldId id="402" r:id="rId65"/>
    <p:sldId id="362" r:id="rId66"/>
    <p:sldId id="363" r:id="rId67"/>
    <p:sldId id="276" r:id="rId68"/>
    <p:sldId id="365" r:id="rId69"/>
    <p:sldId id="403" r:id="rId70"/>
    <p:sldId id="367" r:id="rId71"/>
    <p:sldId id="404" r:id="rId72"/>
    <p:sldId id="279" r:id="rId73"/>
    <p:sldId id="372" r:id="rId74"/>
    <p:sldId id="307" r:id="rId75"/>
    <p:sldId id="405" r:id="rId76"/>
    <p:sldId id="308" r:id="rId77"/>
    <p:sldId id="383" r:id="rId78"/>
    <p:sldId id="384" r:id="rId79"/>
    <p:sldId id="385" r:id="rId80"/>
    <p:sldId id="309" r:id="rId81"/>
    <p:sldId id="280" r:id="rId82"/>
    <p:sldId id="340" r:id="rId83"/>
    <p:sldId id="281" r:id="rId84"/>
    <p:sldId id="337" r:id="rId85"/>
    <p:sldId id="338" r:id="rId86"/>
    <p:sldId id="374" r:id="rId87"/>
    <p:sldId id="339" r:id="rId88"/>
    <p:sldId id="378" r:id="rId89"/>
    <p:sldId id="335" r:id="rId90"/>
    <p:sldId id="282" r:id="rId91"/>
    <p:sldId id="379" r:id="rId92"/>
    <p:sldId id="293" r:id="rId93"/>
    <p:sldId id="407" r:id="rId94"/>
    <p:sldId id="283" r:id="rId95"/>
    <p:sldId id="406" r:id="rId96"/>
    <p:sldId id="284" r:id="rId97"/>
    <p:sldId id="334" r:id="rId9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C86C3-C746-4CCB-B967-623F923BCB7C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D54DC-3CB1-4FB0-AC6D-FE4F531DF95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5959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D54DC-3CB1-4FB0-AC6D-FE4F531DF95F}" type="slidenum">
              <a:rPr lang="en-IN" smtClean="0"/>
              <a:pPr/>
              <a:t>92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7646-0A6F-45C8-B151-30AD1EDD12E0}" type="datetimeFigureOut">
              <a:rPr lang="en-IN" smtClean="0"/>
              <a:pPr/>
              <a:t>20-10-2016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E4B5A-3672-4F14-A3F3-111A7C8465B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6106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Prevention  of  contrast  induced  nephropathy</a:t>
            </a:r>
            <a:endParaRPr lang="en-IN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Evidence </a:t>
            </a:r>
            <a:r>
              <a:rPr lang="en-US" dirty="0" smtClean="0"/>
              <a:t>review</a:t>
            </a:r>
          </a:p>
          <a:p>
            <a:r>
              <a:rPr lang="en-US" dirty="0" smtClean="0"/>
              <a:t>Dr. </a:t>
            </a:r>
            <a:r>
              <a:rPr lang="en-US" dirty="0" err="1"/>
              <a:t>S</a:t>
            </a:r>
            <a:r>
              <a:rPr lang="en-US" dirty="0" err="1" smtClean="0"/>
              <a:t>herief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Contrast agents - Types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000" b="1" dirty="0" smtClean="0"/>
              <a:t>Types of </a:t>
            </a:r>
            <a:r>
              <a:rPr lang="en-IN" sz="2000" b="1" dirty="0" err="1" smtClean="0"/>
              <a:t>radiocontrast</a:t>
            </a:r>
            <a:r>
              <a:rPr lang="en-IN" sz="2000" b="1" dirty="0" smtClean="0"/>
              <a:t> agents  </a:t>
            </a:r>
          </a:p>
          <a:p>
            <a:pPr>
              <a:buNone/>
            </a:pPr>
            <a:endParaRPr lang="en-IN" sz="1000" b="1" dirty="0" smtClean="0"/>
          </a:p>
          <a:p>
            <a:r>
              <a:rPr lang="en-IN" sz="2000" dirty="0" smtClean="0"/>
              <a:t>Iodinated </a:t>
            </a:r>
            <a:r>
              <a:rPr lang="en-IN" sz="2000" dirty="0" err="1" smtClean="0"/>
              <a:t>radiocontrast</a:t>
            </a:r>
            <a:r>
              <a:rPr lang="en-IN" sz="2000" dirty="0" smtClean="0"/>
              <a:t> agents </a:t>
            </a:r>
          </a:p>
          <a:p>
            <a:pPr lvl="1"/>
            <a:r>
              <a:rPr lang="en-IN" sz="2000" dirty="0" smtClean="0"/>
              <a:t>Ionic or </a:t>
            </a:r>
            <a:r>
              <a:rPr lang="en-IN" sz="2000" dirty="0" err="1" smtClean="0"/>
              <a:t>nonionic</a:t>
            </a:r>
            <a:endParaRPr lang="en-IN" sz="2000" dirty="0" smtClean="0"/>
          </a:p>
          <a:p>
            <a:pPr lvl="1"/>
            <a:r>
              <a:rPr lang="en-IN" sz="2000" dirty="0" smtClean="0"/>
              <a:t>Variable </a:t>
            </a:r>
            <a:r>
              <a:rPr lang="en-IN" sz="2000" dirty="0" err="1" smtClean="0"/>
              <a:t>osmolality</a:t>
            </a:r>
            <a:endParaRPr lang="en-IN" sz="2000" dirty="0" smtClean="0"/>
          </a:p>
          <a:p>
            <a:pPr lvl="1"/>
            <a:endParaRPr lang="en-IN" sz="2000" dirty="0" smtClean="0"/>
          </a:p>
          <a:p>
            <a:r>
              <a:rPr lang="en-IN" sz="2000" b="1" dirty="0" smtClean="0"/>
              <a:t>First generation agents </a:t>
            </a:r>
          </a:p>
          <a:p>
            <a:pPr lvl="1"/>
            <a:r>
              <a:rPr lang="en-IN" sz="2000" dirty="0" smtClean="0"/>
              <a:t>Ionic monomers </a:t>
            </a:r>
          </a:p>
          <a:p>
            <a:pPr lvl="1"/>
            <a:r>
              <a:rPr lang="en-IN" sz="2000" dirty="0" smtClean="0"/>
              <a:t>Highly </a:t>
            </a:r>
            <a:r>
              <a:rPr lang="en-IN" sz="2000" dirty="0" err="1" smtClean="0"/>
              <a:t>hyperosmolal</a:t>
            </a:r>
            <a:r>
              <a:rPr lang="en-IN" sz="2000" dirty="0" smtClean="0"/>
              <a:t> (1400 to 1800 </a:t>
            </a:r>
            <a:r>
              <a:rPr lang="en-IN" sz="2000" dirty="0" err="1" smtClean="0"/>
              <a:t>mosmol</a:t>
            </a:r>
            <a:r>
              <a:rPr lang="en-IN" sz="2000" dirty="0" smtClean="0"/>
              <a:t>/kg)</a:t>
            </a:r>
          </a:p>
          <a:p>
            <a:pPr lvl="1"/>
            <a:r>
              <a:rPr lang="en-IN" sz="2000" dirty="0" err="1" smtClean="0"/>
              <a:t>Ioxaglate</a:t>
            </a:r>
            <a:r>
              <a:rPr lang="en-IN" sz="2000" dirty="0" smtClean="0"/>
              <a:t> -  ionic low </a:t>
            </a:r>
            <a:r>
              <a:rPr lang="en-IN" sz="2000" dirty="0" err="1" smtClean="0"/>
              <a:t>osmolal</a:t>
            </a:r>
            <a:r>
              <a:rPr lang="en-IN" sz="2000" dirty="0" smtClean="0"/>
              <a:t> contrast agent</a:t>
            </a:r>
          </a:p>
          <a:p>
            <a:pPr lvl="1"/>
            <a:endParaRPr lang="en-IN" sz="2000" dirty="0" smtClean="0"/>
          </a:p>
          <a:p>
            <a:r>
              <a:rPr lang="en-IN" sz="2000" b="1" dirty="0" smtClean="0"/>
              <a:t>Second generation agents</a:t>
            </a:r>
          </a:p>
          <a:p>
            <a:pPr lvl="1"/>
            <a:r>
              <a:rPr lang="en-IN" sz="2000" dirty="0" err="1" smtClean="0"/>
              <a:t>Nonionic</a:t>
            </a:r>
            <a:r>
              <a:rPr lang="en-IN" sz="2000" dirty="0" smtClean="0"/>
              <a:t> monomers (</a:t>
            </a:r>
            <a:r>
              <a:rPr lang="en-IN" sz="2000" dirty="0" err="1" smtClean="0"/>
              <a:t>iohexol</a:t>
            </a:r>
            <a:r>
              <a:rPr lang="en-IN" sz="2000" dirty="0" smtClean="0"/>
              <a:t>)</a:t>
            </a:r>
          </a:p>
          <a:p>
            <a:pPr lvl="1"/>
            <a:r>
              <a:rPr lang="en-IN" sz="2000" dirty="0" smtClean="0"/>
              <a:t>Lower </a:t>
            </a:r>
            <a:r>
              <a:rPr lang="en-IN" sz="2000" dirty="0" err="1" smtClean="0"/>
              <a:t>osmolality</a:t>
            </a:r>
            <a:r>
              <a:rPr lang="en-IN" sz="2000" dirty="0" smtClean="0"/>
              <a:t> than the first generation agents</a:t>
            </a:r>
          </a:p>
          <a:p>
            <a:pPr lvl="1"/>
            <a:r>
              <a:rPr lang="en-IN" sz="2000" dirty="0" smtClean="0"/>
              <a:t>Increased </a:t>
            </a:r>
            <a:r>
              <a:rPr lang="en-IN" sz="2000" dirty="0" err="1" smtClean="0"/>
              <a:t>osmolality</a:t>
            </a:r>
            <a:r>
              <a:rPr lang="en-IN" sz="2000" dirty="0" smtClean="0"/>
              <a:t> (500 to 850 </a:t>
            </a:r>
            <a:r>
              <a:rPr lang="en-IN" sz="2000" dirty="0" err="1" smtClean="0"/>
              <a:t>mosmol</a:t>
            </a:r>
            <a:r>
              <a:rPr lang="en-IN" sz="2000" dirty="0" smtClean="0"/>
              <a:t>/kg) compared with plasma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Contrast agents - Types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IN" sz="2200" dirty="0" smtClean="0"/>
              <a:t>The newest </a:t>
            </a:r>
            <a:r>
              <a:rPr lang="en-IN" sz="2200" dirty="0" err="1" smtClean="0"/>
              <a:t>nonionic</a:t>
            </a:r>
            <a:r>
              <a:rPr lang="en-IN" sz="2200" dirty="0" smtClean="0"/>
              <a:t> contrast agents </a:t>
            </a:r>
          </a:p>
          <a:p>
            <a:pPr lvl="1"/>
            <a:r>
              <a:rPr lang="en-IN" sz="2200" dirty="0" err="1" smtClean="0"/>
              <a:t>Iso</a:t>
            </a:r>
            <a:r>
              <a:rPr lang="en-IN" sz="2200" dirty="0" smtClean="0"/>
              <a:t>-</a:t>
            </a:r>
            <a:r>
              <a:rPr lang="en-IN" sz="2200" dirty="0" err="1" smtClean="0"/>
              <a:t>osmolal</a:t>
            </a:r>
            <a:r>
              <a:rPr lang="en-IN" sz="2200" dirty="0" smtClean="0"/>
              <a:t> (lower </a:t>
            </a:r>
            <a:r>
              <a:rPr lang="en-IN" sz="2200" dirty="0" err="1" smtClean="0"/>
              <a:t>osmolality</a:t>
            </a:r>
            <a:r>
              <a:rPr lang="en-IN" sz="2200" dirty="0" smtClean="0"/>
              <a:t> than "low </a:t>
            </a:r>
            <a:r>
              <a:rPr lang="en-IN" sz="2200" dirty="0" err="1" smtClean="0"/>
              <a:t>osmolal</a:t>
            </a:r>
            <a:r>
              <a:rPr lang="en-IN" sz="2200" dirty="0" smtClean="0"/>
              <a:t>" second generation drugs)</a:t>
            </a:r>
          </a:p>
          <a:p>
            <a:pPr lvl="1"/>
            <a:r>
              <a:rPr lang="en-IN" sz="2200" dirty="0" err="1" smtClean="0"/>
              <a:t>Dimers</a:t>
            </a:r>
            <a:r>
              <a:rPr lang="en-IN" sz="2200" dirty="0" smtClean="0"/>
              <a:t> with an </a:t>
            </a:r>
            <a:r>
              <a:rPr lang="en-IN" sz="2200" dirty="0" err="1" smtClean="0"/>
              <a:t>osmolality</a:t>
            </a:r>
            <a:r>
              <a:rPr lang="en-IN" sz="2200" dirty="0" smtClean="0"/>
              <a:t> of 290 </a:t>
            </a:r>
            <a:r>
              <a:rPr lang="en-IN" sz="2200" dirty="0" err="1" smtClean="0"/>
              <a:t>mosmol</a:t>
            </a:r>
            <a:r>
              <a:rPr lang="en-IN" sz="2200" dirty="0" smtClean="0"/>
              <a:t>/kg </a:t>
            </a:r>
          </a:p>
          <a:p>
            <a:pPr lvl="1"/>
            <a:r>
              <a:rPr lang="en-IN" sz="2200" dirty="0" err="1" smtClean="0"/>
              <a:t>Iodixanol</a:t>
            </a:r>
            <a:r>
              <a:rPr lang="en-IN" sz="2200" dirty="0" smtClean="0"/>
              <a:t> is the first such agent</a:t>
            </a:r>
          </a:p>
          <a:p>
            <a:pPr lvl="1"/>
            <a:endParaRPr lang="en-IN" sz="2200" dirty="0" smtClean="0"/>
          </a:p>
          <a:p>
            <a:r>
              <a:rPr lang="en-IN" sz="2200" dirty="0" smtClean="0"/>
              <a:t>The </a:t>
            </a:r>
            <a:r>
              <a:rPr lang="en-IN" sz="2200" dirty="0" err="1" smtClean="0"/>
              <a:t>nephrotoxic</a:t>
            </a:r>
            <a:r>
              <a:rPr lang="en-IN" sz="2200" dirty="0" smtClean="0"/>
              <a:t> properties vary with the  agents </a:t>
            </a:r>
          </a:p>
          <a:p>
            <a:endParaRPr lang="en-IN" sz="2200" dirty="0" smtClean="0"/>
          </a:p>
          <a:p>
            <a:r>
              <a:rPr lang="en-IN" sz="2200" dirty="0" smtClean="0"/>
              <a:t>CIN : non ionic low </a:t>
            </a:r>
            <a:r>
              <a:rPr lang="en-IN" sz="2200" dirty="0" err="1" smtClean="0"/>
              <a:t>osmolal</a:t>
            </a:r>
            <a:r>
              <a:rPr lang="en-IN" sz="2200" dirty="0" smtClean="0"/>
              <a:t> or </a:t>
            </a:r>
            <a:r>
              <a:rPr lang="en-IN" sz="2200" dirty="0" err="1" smtClean="0"/>
              <a:t>iso-osmolal</a:t>
            </a:r>
            <a:r>
              <a:rPr lang="en-IN" sz="2200" dirty="0" smtClean="0"/>
              <a:t> &lt;&lt; High </a:t>
            </a:r>
            <a:r>
              <a:rPr lang="en-IN" sz="2200" dirty="0" err="1" smtClean="0"/>
              <a:t>osmolal</a:t>
            </a:r>
            <a:r>
              <a:rPr lang="en-IN" sz="2200" dirty="0" smtClean="0"/>
              <a:t> agents</a:t>
            </a:r>
          </a:p>
          <a:p>
            <a:r>
              <a:rPr lang="en-IN" sz="2200" dirty="0" smtClean="0"/>
              <a:t>The ionic low-</a:t>
            </a:r>
            <a:r>
              <a:rPr lang="en-IN" sz="2200" dirty="0" err="1" smtClean="0"/>
              <a:t>osmolal</a:t>
            </a:r>
            <a:r>
              <a:rPr lang="en-IN" sz="2200" dirty="0" smtClean="0"/>
              <a:t> agent </a:t>
            </a:r>
            <a:r>
              <a:rPr lang="en-IN" sz="2200" dirty="0" err="1" smtClean="0"/>
              <a:t>ioxaglate</a:t>
            </a:r>
            <a:r>
              <a:rPr lang="en-IN" sz="2200" dirty="0" smtClean="0"/>
              <a:t> - lower risk of contrast nephropathy </a:t>
            </a:r>
          </a:p>
          <a:p>
            <a:endParaRPr lang="en-IN" sz="2200" dirty="0" smtClean="0"/>
          </a:p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Lautin</a:t>
            </a:r>
            <a:r>
              <a:rPr lang="en-IN" sz="1800" dirty="0" smtClean="0">
                <a:solidFill>
                  <a:srgbClr val="0070C0"/>
                </a:solidFill>
              </a:rPr>
              <a:t> et al. </a:t>
            </a:r>
            <a:r>
              <a:rPr lang="en-IN" sz="1800" dirty="0" err="1" smtClean="0">
                <a:solidFill>
                  <a:srgbClr val="0070C0"/>
                </a:solidFill>
              </a:rPr>
              <a:t>Radiocontrast</a:t>
            </a:r>
            <a:r>
              <a:rPr lang="en-IN" sz="1800" dirty="0" smtClean="0">
                <a:solidFill>
                  <a:srgbClr val="0070C0"/>
                </a:solidFill>
              </a:rPr>
              <a:t>-associated renal dysfunction: a comparison of lower-</a:t>
            </a:r>
            <a:r>
              <a:rPr lang="en-IN" sz="1800" dirty="0" err="1" smtClean="0">
                <a:solidFill>
                  <a:srgbClr val="0070C0"/>
                </a:solidFill>
              </a:rPr>
              <a:t>osmolality</a:t>
            </a:r>
            <a:r>
              <a:rPr lang="en-IN" sz="1800" dirty="0" smtClean="0">
                <a:solidFill>
                  <a:srgbClr val="0070C0"/>
                </a:solidFill>
              </a:rPr>
              <a:t> and conventional high-</a:t>
            </a:r>
            <a:r>
              <a:rPr lang="en-IN" sz="1800" dirty="0" err="1" smtClean="0">
                <a:solidFill>
                  <a:srgbClr val="0070C0"/>
                </a:solidFill>
              </a:rPr>
              <a:t>osmolality</a:t>
            </a:r>
            <a:r>
              <a:rPr lang="en-IN" sz="1800" dirty="0" smtClean="0">
                <a:solidFill>
                  <a:srgbClr val="0070C0"/>
                </a:solidFill>
              </a:rPr>
              <a:t> contrast media. AJR Am J </a:t>
            </a:r>
            <a:r>
              <a:rPr lang="en-IN" sz="1800" dirty="0" err="1" smtClean="0">
                <a:solidFill>
                  <a:srgbClr val="0070C0"/>
                </a:solidFill>
              </a:rPr>
              <a:t>Roentgenol</a:t>
            </a:r>
            <a:r>
              <a:rPr lang="en-IN" sz="1800" dirty="0" smtClean="0">
                <a:solidFill>
                  <a:srgbClr val="0070C0"/>
                </a:solidFill>
              </a:rPr>
              <a:t> 1991</a:t>
            </a:r>
            <a:endParaRPr lang="en-IN" sz="2000" dirty="0" smtClean="0">
              <a:solidFill>
                <a:srgbClr val="0070C0"/>
              </a:solidFill>
            </a:endParaRPr>
          </a:p>
          <a:p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000" dirty="0" err="1" smtClean="0"/>
              <a:t>Nonionic</a:t>
            </a:r>
            <a:r>
              <a:rPr lang="en-IN" sz="2000" dirty="0" smtClean="0"/>
              <a:t> low </a:t>
            </a:r>
            <a:r>
              <a:rPr lang="en-IN" sz="2000" dirty="0" err="1" smtClean="0"/>
              <a:t>osmolal</a:t>
            </a:r>
            <a:r>
              <a:rPr lang="en-IN" sz="2000" dirty="0" smtClean="0"/>
              <a:t> agents </a:t>
            </a:r>
          </a:p>
          <a:p>
            <a:pPr>
              <a:buNone/>
            </a:pPr>
            <a:endParaRPr lang="en-IN" sz="2000" dirty="0" smtClean="0"/>
          </a:p>
          <a:p>
            <a:r>
              <a:rPr lang="en-IN" sz="2000" dirty="0" smtClean="0"/>
              <a:t>Optimal </a:t>
            </a:r>
            <a:r>
              <a:rPr lang="en-IN" sz="2000" dirty="0" err="1" smtClean="0"/>
              <a:t>renoprotective</a:t>
            </a:r>
            <a:r>
              <a:rPr lang="en-IN" sz="2000" dirty="0" smtClean="0"/>
              <a:t> role of </a:t>
            </a:r>
            <a:r>
              <a:rPr lang="en-IN" sz="2000" dirty="0" err="1" smtClean="0"/>
              <a:t>nonionic</a:t>
            </a:r>
            <a:r>
              <a:rPr lang="en-IN" sz="2000" dirty="0" smtClean="0"/>
              <a:t> low </a:t>
            </a:r>
            <a:r>
              <a:rPr lang="en-IN" sz="2000" dirty="0" err="1" smtClean="0"/>
              <a:t>osmolal</a:t>
            </a:r>
            <a:r>
              <a:rPr lang="en-IN" sz="2000" dirty="0" smtClean="0"/>
              <a:t> contrast agents may vary with the clinical setting </a:t>
            </a:r>
          </a:p>
          <a:p>
            <a:endParaRPr lang="en-IN" sz="2000" dirty="0" smtClean="0"/>
          </a:p>
          <a:p>
            <a:r>
              <a:rPr lang="en-IN" sz="2000" dirty="0" smtClean="0"/>
              <a:t>Used for the majority of radiologic procedures using intravascular contrast media</a:t>
            </a:r>
          </a:p>
          <a:p>
            <a:pPr lvl="1"/>
            <a:r>
              <a:rPr lang="en-IN" sz="2000" dirty="0" smtClean="0"/>
              <a:t>Cost reductions</a:t>
            </a:r>
          </a:p>
          <a:p>
            <a:pPr lvl="1"/>
            <a:r>
              <a:rPr lang="en-IN" sz="2000" dirty="0" smtClean="0"/>
              <a:t>Increased patient tolerability</a:t>
            </a:r>
          </a:p>
          <a:p>
            <a:pPr lvl="1"/>
            <a:r>
              <a:rPr lang="en-IN" sz="2000" dirty="0" smtClean="0"/>
              <a:t>Decreased hypersensitivity reactions</a:t>
            </a:r>
          </a:p>
          <a:p>
            <a:pPr lvl="1"/>
            <a:r>
              <a:rPr lang="en-IN" sz="2000" dirty="0" smtClean="0"/>
              <a:t>Lower incidence of contrast nephropathy in patients at risk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endParaRPr lang="en-IN" sz="2800" dirty="0" smtClean="0"/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         Direct comparisons between the various agents</a:t>
            </a:r>
          </a:p>
          <a:p>
            <a:pPr>
              <a:buNone/>
            </a:pPr>
            <a:r>
              <a:rPr lang="en-US" sz="2800" dirty="0" smtClean="0"/>
              <a:t>		               </a:t>
            </a:r>
          </a:p>
          <a:p>
            <a:pPr>
              <a:buNone/>
            </a:pPr>
            <a:r>
              <a:rPr lang="en-US" sz="2800" dirty="0" smtClean="0"/>
              <a:t>			      Which one to use?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Iohexol</a:t>
            </a:r>
            <a:r>
              <a:rPr lang="en-US" sz="3200" dirty="0" smtClean="0"/>
              <a:t> – superior to </a:t>
            </a:r>
            <a:r>
              <a:rPr lang="en-US" sz="3200" dirty="0" err="1" smtClean="0"/>
              <a:t>diatrizoate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>
                <a:solidFill>
                  <a:srgbClr val="0070C0"/>
                </a:solidFill>
              </a:rPr>
              <a:t>	</a:t>
            </a:r>
            <a:r>
              <a:rPr lang="en-IN" sz="1800" dirty="0" smtClean="0">
                <a:solidFill>
                  <a:srgbClr val="0070C0"/>
                </a:solidFill>
              </a:rPr>
              <a:t>Rudnick MR et al. </a:t>
            </a:r>
            <a:r>
              <a:rPr lang="en-IN" sz="1800" dirty="0" err="1" smtClean="0">
                <a:solidFill>
                  <a:srgbClr val="0070C0"/>
                </a:solidFill>
              </a:rPr>
              <a:t>Nephrotoxicity</a:t>
            </a:r>
            <a:r>
              <a:rPr lang="en-IN" sz="1800" dirty="0" smtClean="0">
                <a:solidFill>
                  <a:srgbClr val="0070C0"/>
                </a:solidFill>
              </a:rPr>
              <a:t> of ionic and </a:t>
            </a:r>
            <a:r>
              <a:rPr lang="en-IN" sz="1800" dirty="0" err="1" smtClean="0">
                <a:solidFill>
                  <a:srgbClr val="0070C0"/>
                </a:solidFill>
              </a:rPr>
              <a:t>nonionic</a:t>
            </a:r>
            <a:r>
              <a:rPr lang="en-IN" sz="1800" dirty="0" smtClean="0">
                <a:solidFill>
                  <a:srgbClr val="0070C0"/>
                </a:solidFill>
              </a:rPr>
              <a:t> contrast media in 1196 patients: a randomized trial. The </a:t>
            </a:r>
            <a:r>
              <a:rPr lang="en-IN" sz="1800" dirty="0" err="1" smtClean="0">
                <a:solidFill>
                  <a:srgbClr val="0070C0"/>
                </a:solidFill>
              </a:rPr>
              <a:t>Iohexol</a:t>
            </a:r>
            <a:r>
              <a:rPr lang="en-IN" sz="1800" dirty="0" smtClean="0">
                <a:solidFill>
                  <a:srgbClr val="0070C0"/>
                </a:solidFill>
              </a:rPr>
              <a:t> Cooperative Study. Kidney </a:t>
            </a:r>
            <a:r>
              <a:rPr lang="en-IN" sz="1800" dirty="0" err="1" smtClean="0">
                <a:solidFill>
                  <a:srgbClr val="0070C0"/>
                </a:solidFill>
              </a:rPr>
              <a:t>Int</a:t>
            </a:r>
            <a:r>
              <a:rPr lang="en-IN" sz="1800" dirty="0" smtClean="0">
                <a:solidFill>
                  <a:srgbClr val="0070C0"/>
                </a:solidFill>
              </a:rPr>
              <a:t> 1995</a:t>
            </a:r>
            <a:endParaRPr lang="en-IN" sz="2400" dirty="0" smtClean="0">
              <a:solidFill>
                <a:srgbClr val="0070C0"/>
              </a:solidFill>
            </a:endParaRPr>
          </a:p>
          <a:p>
            <a:endParaRPr lang="en-IN" sz="2400" dirty="0" smtClean="0"/>
          </a:p>
          <a:p>
            <a:pPr>
              <a:lnSpc>
                <a:spcPct val="150000"/>
              </a:lnSpc>
            </a:pPr>
            <a:r>
              <a:rPr lang="en-IN" sz="2000" dirty="0" smtClean="0"/>
              <a:t>Prospective, multicenter, double-blind RCT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1200 patients undergoing CAG</a:t>
            </a:r>
          </a:p>
          <a:p>
            <a:pPr>
              <a:lnSpc>
                <a:spcPct val="150000"/>
              </a:lnSpc>
            </a:pPr>
            <a:r>
              <a:rPr lang="en-IN" sz="2000" dirty="0" err="1" smtClean="0"/>
              <a:t>Iohexol</a:t>
            </a:r>
            <a:r>
              <a:rPr lang="en-IN" sz="2000" dirty="0" smtClean="0"/>
              <a:t> Vs </a:t>
            </a:r>
            <a:r>
              <a:rPr lang="en-IN" sz="2000" dirty="0" err="1" smtClean="0"/>
              <a:t>Diatrizoate</a:t>
            </a:r>
            <a:r>
              <a:rPr lang="en-IN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Patients with a baseline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&gt;1.4 mg/</a:t>
            </a:r>
            <a:r>
              <a:rPr lang="en-IN" sz="2000" dirty="0" err="1" smtClean="0"/>
              <a:t>dL</a:t>
            </a:r>
            <a:endParaRPr lang="en-IN" sz="2000" dirty="0" smtClean="0"/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Rise in the serum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of  ≥ 1.0 mg/</a:t>
            </a:r>
            <a:r>
              <a:rPr lang="en-IN" sz="2000" dirty="0" err="1" smtClean="0"/>
              <a:t>dL</a:t>
            </a:r>
            <a:r>
              <a:rPr lang="en-IN" sz="2000" dirty="0" smtClean="0"/>
              <a:t> (</a:t>
            </a:r>
            <a:r>
              <a:rPr lang="en-IN" sz="2000" dirty="0" smtClean="0">
                <a:solidFill>
                  <a:srgbClr val="FF0000"/>
                </a:solidFill>
              </a:rPr>
              <a:t>3%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7 %</a:t>
            </a:r>
            <a:r>
              <a:rPr lang="en-IN" sz="2000" dirty="0" smtClean="0"/>
              <a:t>)      </a:t>
            </a:r>
            <a:r>
              <a:rPr lang="en-IN" sz="2000" dirty="0" smtClean="0">
                <a:solidFill>
                  <a:srgbClr val="FF0000"/>
                </a:solidFill>
              </a:rPr>
              <a:t>P &lt; 0.002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Greater benefit  in diabetics  (</a:t>
            </a:r>
            <a:r>
              <a:rPr lang="en-IN" sz="2000" dirty="0" smtClean="0">
                <a:solidFill>
                  <a:srgbClr val="FF0000"/>
                </a:solidFill>
              </a:rPr>
              <a:t>11.8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27%</a:t>
            </a:r>
            <a:r>
              <a:rPr lang="en-IN" sz="2000" dirty="0" smtClean="0"/>
              <a:t>)</a:t>
            </a:r>
          </a:p>
          <a:p>
            <a:pPr lvl="1"/>
            <a:endParaRPr lang="en-IN" sz="2400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Iodixanol</a:t>
            </a:r>
            <a:r>
              <a:rPr lang="en-US" sz="3200" dirty="0" smtClean="0"/>
              <a:t> – superior to </a:t>
            </a:r>
            <a:r>
              <a:rPr lang="en-US" sz="3200" dirty="0" err="1" smtClean="0"/>
              <a:t>iohexol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dirty="0" err="1" smtClean="0"/>
              <a:t>Nonionic</a:t>
            </a:r>
            <a:r>
              <a:rPr lang="en-IN" sz="2000" dirty="0" smtClean="0"/>
              <a:t> </a:t>
            </a:r>
            <a:r>
              <a:rPr lang="en-IN" sz="2000" dirty="0" err="1" smtClean="0"/>
              <a:t>iso-osmolal</a:t>
            </a:r>
            <a:r>
              <a:rPr lang="en-IN" sz="2000" dirty="0" smtClean="0"/>
              <a:t> agents  </a:t>
            </a:r>
          </a:p>
          <a:p>
            <a:pPr>
              <a:buNone/>
            </a:pPr>
            <a:endParaRPr lang="en-IN" sz="1800" dirty="0" smtClean="0"/>
          </a:p>
          <a:p>
            <a:r>
              <a:rPr lang="en-IN" sz="2000" dirty="0" err="1" smtClean="0"/>
              <a:t>Iodixanol</a:t>
            </a:r>
            <a:r>
              <a:rPr lang="en-IN" sz="2000" dirty="0" smtClean="0"/>
              <a:t>  </a:t>
            </a:r>
            <a:r>
              <a:rPr lang="en-IN" sz="2000" dirty="0" err="1" smtClean="0"/>
              <a:t>vs</a:t>
            </a:r>
            <a:r>
              <a:rPr lang="en-IN" sz="2000" dirty="0" smtClean="0"/>
              <a:t>  </a:t>
            </a:r>
            <a:r>
              <a:rPr lang="en-IN" sz="2000" dirty="0" err="1" smtClean="0"/>
              <a:t>Iohexol</a:t>
            </a:r>
            <a:r>
              <a:rPr lang="en-IN" sz="2000" dirty="0" smtClean="0"/>
              <a:t> </a:t>
            </a:r>
          </a:p>
          <a:p>
            <a:r>
              <a:rPr lang="en-IN" sz="2000" dirty="0" smtClean="0"/>
              <a:t>129 high risk patients undergoing CAG</a:t>
            </a:r>
          </a:p>
          <a:p>
            <a:r>
              <a:rPr lang="en-IN" sz="2000" dirty="0" smtClean="0"/>
              <a:t>DM and CKD (mean serum cr. 1.5 mg/</a:t>
            </a:r>
            <a:r>
              <a:rPr lang="en-IN" sz="2000" dirty="0" err="1" smtClean="0"/>
              <a:t>dL</a:t>
            </a:r>
            <a:r>
              <a:rPr lang="en-IN" sz="2000" dirty="0" smtClean="0"/>
              <a:t>)</a:t>
            </a:r>
          </a:p>
          <a:p>
            <a:r>
              <a:rPr lang="en-IN" sz="2000" dirty="0" smtClean="0"/>
              <a:t>CIN : 3 </a:t>
            </a:r>
            <a:r>
              <a:rPr lang="en-IN" sz="2000" dirty="0" err="1" smtClean="0"/>
              <a:t>vs</a:t>
            </a:r>
            <a:r>
              <a:rPr lang="en-IN" sz="2000" dirty="0" smtClean="0"/>
              <a:t> 26 % with </a:t>
            </a:r>
            <a:r>
              <a:rPr lang="en-IN" sz="2000" dirty="0" err="1" smtClean="0"/>
              <a:t>iohexol</a:t>
            </a:r>
            <a:r>
              <a:rPr lang="en-IN" sz="2000" dirty="0" smtClean="0"/>
              <a:t>		</a:t>
            </a:r>
            <a:r>
              <a:rPr lang="en-IN" sz="2000" dirty="0" smtClean="0">
                <a:solidFill>
                  <a:srgbClr val="FF0000"/>
                </a:solidFill>
              </a:rPr>
              <a:t>p &lt; 0.001</a:t>
            </a:r>
          </a:p>
          <a:p>
            <a:endParaRPr lang="en-IN" sz="2400" dirty="0" smtClean="0"/>
          </a:p>
          <a:p>
            <a:r>
              <a:rPr lang="en-IN" sz="2000" dirty="0" err="1" smtClean="0">
                <a:solidFill>
                  <a:schemeClr val="tx2"/>
                </a:solidFill>
              </a:rPr>
              <a:t>Aspelin</a:t>
            </a:r>
            <a:r>
              <a:rPr lang="en-IN" sz="2000" dirty="0" smtClean="0">
                <a:solidFill>
                  <a:schemeClr val="tx2"/>
                </a:solidFill>
              </a:rPr>
              <a:t> P et al. </a:t>
            </a:r>
            <a:r>
              <a:rPr lang="en-IN" sz="2000" dirty="0" err="1" smtClean="0">
                <a:solidFill>
                  <a:schemeClr val="tx2"/>
                </a:solidFill>
              </a:rPr>
              <a:t>Nephrotoxic</a:t>
            </a:r>
            <a:r>
              <a:rPr lang="en-IN" sz="2000" dirty="0" smtClean="0">
                <a:solidFill>
                  <a:schemeClr val="tx2"/>
                </a:solidFill>
              </a:rPr>
              <a:t> effects in high-risk patients undergoing angiography. N </a:t>
            </a:r>
            <a:r>
              <a:rPr lang="en-IN" sz="2000" dirty="0" err="1" smtClean="0">
                <a:solidFill>
                  <a:schemeClr val="tx2"/>
                </a:solidFill>
              </a:rPr>
              <a:t>Engl</a:t>
            </a:r>
            <a:r>
              <a:rPr lang="en-IN" sz="2000" dirty="0" smtClean="0">
                <a:solidFill>
                  <a:schemeClr val="tx2"/>
                </a:solidFill>
              </a:rPr>
              <a:t> J Med 2003 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Iso</a:t>
            </a:r>
            <a:r>
              <a:rPr lang="en-US" sz="3200" dirty="0" smtClean="0"/>
              <a:t> </a:t>
            </a:r>
            <a:r>
              <a:rPr lang="en-US" sz="3200" dirty="0" err="1" smtClean="0"/>
              <a:t>osmolal</a:t>
            </a:r>
            <a:r>
              <a:rPr lang="en-US" sz="3200" dirty="0" smtClean="0"/>
              <a:t> </a:t>
            </a:r>
            <a:r>
              <a:rPr lang="en-US" sz="3200" dirty="0" err="1" smtClean="0"/>
              <a:t>vs</a:t>
            </a:r>
            <a:r>
              <a:rPr lang="en-US" sz="3200" dirty="0" smtClean="0"/>
              <a:t> low </a:t>
            </a:r>
            <a:r>
              <a:rPr lang="en-US" sz="3200" dirty="0" err="1" smtClean="0"/>
              <a:t>osmolal</a:t>
            </a:r>
            <a:r>
              <a:rPr lang="en-US" sz="3200" dirty="0" smtClean="0"/>
              <a:t>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McCullough PA et al. A meta-analysis of the renal safety of </a:t>
            </a:r>
            <a:r>
              <a:rPr lang="en-IN" sz="1800" dirty="0" err="1" smtClean="0">
                <a:solidFill>
                  <a:srgbClr val="0070C0"/>
                </a:solidFill>
              </a:rPr>
              <a:t>isosmolar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iodixanol</a:t>
            </a:r>
            <a:r>
              <a:rPr lang="en-IN" sz="1800" dirty="0" smtClean="0">
                <a:solidFill>
                  <a:srgbClr val="0070C0"/>
                </a:solidFill>
              </a:rPr>
              <a:t> compared with low-</a:t>
            </a:r>
            <a:r>
              <a:rPr lang="en-IN" sz="1800" dirty="0" err="1" smtClean="0">
                <a:solidFill>
                  <a:srgbClr val="0070C0"/>
                </a:solidFill>
              </a:rPr>
              <a:t>osmolar</a:t>
            </a:r>
            <a:r>
              <a:rPr lang="en-IN" sz="1800" dirty="0" smtClean="0">
                <a:solidFill>
                  <a:srgbClr val="0070C0"/>
                </a:solidFill>
              </a:rPr>
              <a:t> contrast media. J Am </a:t>
            </a:r>
            <a:r>
              <a:rPr lang="en-IN" sz="1800" dirty="0" err="1" smtClean="0">
                <a:solidFill>
                  <a:srgbClr val="0070C0"/>
                </a:solidFill>
              </a:rPr>
              <a:t>Coll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Cardiol</a:t>
            </a:r>
            <a:r>
              <a:rPr lang="en-IN" sz="1800" dirty="0" smtClean="0">
                <a:solidFill>
                  <a:srgbClr val="0070C0"/>
                </a:solidFill>
              </a:rPr>
              <a:t> 2006</a:t>
            </a:r>
          </a:p>
          <a:p>
            <a:r>
              <a:rPr lang="en-IN" sz="2000" dirty="0" smtClean="0"/>
              <a:t>16 double-blind, RCT</a:t>
            </a:r>
          </a:p>
          <a:p>
            <a:r>
              <a:rPr lang="en-IN" sz="2000" dirty="0" smtClean="0"/>
              <a:t>n = 2,727</a:t>
            </a:r>
          </a:p>
          <a:p>
            <a:r>
              <a:rPr lang="en-IN" sz="2000" dirty="0" smtClean="0"/>
              <a:t>IOCM </a:t>
            </a:r>
            <a:r>
              <a:rPr lang="en-IN" sz="2000" dirty="0" err="1" smtClean="0"/>
              <a:t>iodixanol</a:t>
            </a:r>
            <a:r>
              <a:rPr lang="en-IN" sz="2000" dirty="0" smtClean="0"/>
              <a:t> </a:t>
            </a:r>
            <a:r>
              <a:rPr lang="en-IN" sz="2000" dirty="0" err="1" smtClean="0"/>
              <a:t>vs</a:t>
            </a:r>
            <a:r>
              <a:rPr lang="en-IN" sz="2000" dirty="0" smtClean="0"/>
              <a:t> LOCM</a:t>
            </a:r>
          </a:p>
          <a:p>
            <a:endParaRPr lang="en-IN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581400"/>
          <a:ext cx="80772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440"/>
                <a:gridCol w="1615440"/>
                <a:gridCol w="1615440"/>
                <a:gridCol w="1615440"/>
                <a:gridCol w="161544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Iodixanol</a:t>
                      </a:r>
                      <a:r>
                        <a:rPr lang="en-US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Maximum </a:t>
                      </a:r>
                      <a:r>
                        <a:rPr lang="en-US" dirty="0" err="1" smtClean="0"/>
                        <a:t>creatinine</a:t>
                      </a:r>
                      <a:r>
                        <a:rPr lang="en-US" dirty="0" smtClean="0"/>
                        <a:t> rise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Overall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0.06 mg/dl 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0.10 mg/dl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p &lt; 0.001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CKD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0.07 mg/dl </a:t>
                      </a:r>
                      <a:endParaRPr lang="en-IN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0.16 mg/dl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 = 0.004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CKD + DM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0.10 mg/dl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0.33 mg/dl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 = 0.003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CIN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Overall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1.4%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3.5%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 &lt; 0.001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CKD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2.8%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8.4%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 = 0.001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CKD + DM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3.5%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15.5%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 = 0.003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934200" y="3581400"/>
            <a:ext cx="1600200" cy="2590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Are </a:t>
            </a:r>
            <a:r>
              <a:rPr lang="en-US" sz="2800" dirty="0" err="1" smtClean="0"/>
              <a:t>iso</a:t>
            </a:r>
            <a:r>
              <a:rPr lang="en-US" sz="2800" dirty="0" smtClean="0"/>
              <a:t> </a:t>
            </a:r>
            <a:r>
              <a:rPr lang="en-US" sz="2800" dirty="0" err="1" smtClean="0"/>
              <a:t>osmolar</a:t>
            </a:r>
            <a:r>
              <a:rPr lang="en-US" sz="2800" dirty="0" smtClean="0"/>
              <a:t> agents superior to low </a:t>
            </a:r>
            <a:r>
              <a:rPr lang="en-US" sz="2800" dirty="0" err="1" smtClean="0"/>
              <a:t>osmolar</a:t>
            </a:r>
            <a:r>
              <a:rPr lang="en-US" sz="2800" dirty="0" smtClean="0"/>
              <a:t> agents?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Iodixanol</a:t>
            </a:r>
            <a:r>
              <a:rPr lang="en-US" sz="3600" dirty="0" smtClean="0"/>
              <a:t> = </a:t>
            </a:r>
            <a:r>
              <a:rPr lang="en-US" sz="3600" dirty="0" err="1" smtClean="0"/>
              <a:t>ioversol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400" dirty="0" smtClean="0">
                <a:solidFill>
                  <a:srgbClr val="C00000"/>
                </a:solidFill>
              </a:rPr>
              <a:t>VALOR  Trial  - 2008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Iodixanol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 err="1" smtClean="0"/>
              <a:t>ioversol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Prospective double blind trial</a:t>
            </a:r>
            <a:endParaRPr lang="en-IN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337 patients with stable CKD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CIN: </a:t>
            </a:r>
            <a:r>
              <a:rPr lang="en-US" sz="2000" dirty="0" smtClean="0">
                <a:solidFill>
                  <a:srgbClr val="FF0000"/>
                </a:solidFill>
              </a:rPr>
              <a:t>21.8% </a:t>
            </a:r>
            <a:r>
              <a:rPr lang="en-US" sz="2000" dirty="0" err="1" smtClean="0">
                <a:solidFill>
                  <a:srgbClr val="FF0000"/>
                </a:solidFill>
              </a:rPr>
              <a:t>vs</a:t>
            </a:r>
            <a:r>
              <a:rPr lang="en-US" sz="2000" dirty="0" smtClean="0">
                <a:solidFill>
                  <a:srgbClr val="FF0000"/>
                </a:solidFill>
              </a:rPr>
              <a:t> 23.8% (p=0.78) </a:t>
            </a:r>
            <a:r>
              <a:rPr lang="en-US" sz="1800" dirty="0" smtClean="0"/>
              <a:t>[&gt; 0.5 mg/dl increase ≤ 72 hrs]</a:t>
            </a:r>
          </a:p>
          <a:p>
            <a:pPr>
              <a:lnSpc>
                <a:spcPct val="150000"/>
              </a:lnSpc>
            </a:pPr>
            <a:endParaRPr lang="en-US" sz="1100" dirty="0" smtClean="0"/>
          </a:p>
          <a:p>
            <a:r>
              <a:rPr lang="en-US" sz="2000" dirty="0" smtClean="0"/>
              <a:t> DM : Mean peak percentage change in </a:t>
            </a:r>
            <a:r>
              <a:rPr lang="en-US" sz="2000" dirty="0" err="1" smtClean="0"/>
              <a:t>creatinine</a:t>
            </a:r>
            <a:r>
              <a:rPr lang="en-US" sz="2000" dirty="0" smtClean="0"/>
              <a:t> was </a:t>
            </a:r>
            <a:r>
              <a:rPr lang="en-US" sz="2000" dirty="0" smtClean="0">
                <a:solidFill>
                  <a:srgbClr val="FF0000"/>
                </a:solidFill>
              </a:rPr>
              <a:t>12.9% </a:t>
            </a:r>
            <a:r>
              <a:rPr lang="en-US" sz="2000" dirty="0" err="1" smtClean="0">
                <a:solidFill>
                  <a:srgbClr val="FF0000"/>
                </a:solidFill>
              </a:rPr>
              <a:t>vs</a:t>
            </a:r>
            <a:r>
              <a:rPr lang="en-US" sz="2000" dirty="0" smtClean="0">
                <a:solidFill>
                  <a:srgbClr val="FF0000"/>
                </a:solidFill>
              </a:rPr>
              <a:t> 22.4% (p=0.01</a:t>
            </a:r>
            <a:r>
              <a:rPr lang="en-US" sz="2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No significant difference in CIN in CKD pts undergoing angiography</a:t>
            </a:r>
          </a:p>
          <a:p>
            <a:pPr>
              <a:lnSpc>
                <a:spcPct val="150000"/>
              </a:lnSpc>
            </a:pPr>
            <a:endParaRPr lang="en-IN" sz="2000" dirty="0" smtClean="0"/>
          </a:p>
          <a:p>
            <a:r>
              <a:rPr lang="en-IN" sz="1600" dirty="0" smtClean="0">
                <a:solidFill>
                  <a:schemeClr val="tx2"/>
                </a:solidFill>
              </a:rPr>
              <a:t>Rudnick MR et al. </a:t>
            </a:r>
            <a:r>
              <a:rPr lang="en-IN" sz="1600" dirty="0" err="1" smtClean="0">
                <a:solidFill>
                  <a:schemeClr val="tx2"/>
                </a:solidFill>
              </a:rPr>
              <a:t>Nephrotoxicity</a:t>
            </a:r>
            <a:r>
              <a:rPr lang="en-IN" sz="1600" dirty="0" smtClean="0">
                <a:solidFill>
                  <a:schemeClr val="tx2"/>
                </a:solidFill>
              </a:rPr>
              <a:t> of </a:t>
            </a:r>
            <a:r>
              <a:rPr lang="en-IN" sz="1600" dirty="0" err="1" smtClean="0">
                <a:solidFill>
                  <a:schemeClr val="tx2"/>
                </a:solidFill>
              </a:rPr>
              <a:t>iodixanol</a:t>
            </a:r>
            <a:r>
              <a:rPr lang="en-IN" sz="1600" dirty="0" smtClean="0">
                <a:solidFill>
                  <a:schemeClr val="tx2"/>
                </a:solidFill>
              </a:rPr>
              <a:t> versus </a:t>
            </a:r>
            <a:r>
              <a:rPr lang="en-IN" sz="1600" dirty="0" err="1" smtClean="0">
                <a:solidFill>
                  <a:schemeClr val="tx2"/>
                </a:solidFill>
              </a:rPr>
              <a:t>ioversol</a:t>
            </a:r>
            <a:r>
              <a:rPr lang="en-IN" sz="1600" dirty="0" smtClean="0">
                <a:solidFill>
                  <a:schemeClr val="tx2"/>
                </a:solidFill>
              </a:rPr>
              <a:t> in patients with chronic kidney disease: the </a:t>
            </a:r>
            <a:r>
              <a:rPr lang="en-IN" sz="1600" dirty="0" err="1" smtClean="0">
                <a:solidFill>
                  <a:schemeClr val="tx2"/>
                </a:solidFill>
              </a:rPr>
              <a:t>Visipaque</a:t>
            </a:r>
            <a:r>
              <a:rPr lang="en-IN" sz="1600" dirty="0" smtClean="0">
                <a:solidFill>
                  <a:schemeClr val="tx2"/>
                </a:solidFill>
              </a:rPr>
              <a:t> Angiography/Interventions with Laboratory Outcomes in Renal Insufficiency (VALOR) Trial. Am Heart J 2008</a:t>
            </a:r>
          </a:p>
          <a:p>
            <a:endParaRPr lang="en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Iodixanol</a:t>
            </a:r>
            <a:r>
              <a:rPr lang="en-US" sz="3600" dirty="0" smtClean="0"/>
              <a:t> = </a:t>
            </a:r>
            <a:r>
              <a:rPr lang="en-US" sz="3600" dirty="0" err="1" smtClean="0"/>
              <a:t>iopamidol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1800" dirty="0" smtClean="0"/>
              <a:t>	</a:t>
            </a:r>
            <a:r>
              <a:rPr lang="en-IN" sz="1600" dirty="0" smtClean="0">
                <a:solidFill>
                  <a:srgbClr val="0070C0"/>
                </a:solidFill>
              </a:rPr>
              <a:t>Solomon RJ et al. Cardiac Angiography in </a:t>
            </a:r>
            <a:r>
              <a:rPr lang="en-IN" sz="1600" dirty="0" err="1" smtClean="0">
                <a:solidFill>
                  <a:srgbClr val="0070C0"/>
                </a:solidFill>
              </a:rPr>
              <a:t>Renally</a:t>
            </a:r>
            <a:r>
              <a:rPr lang="en-IN" sz="1600" dirty="0" smtClean="0">
                <a:solidFill>
                  <a:srgbClr val="0070C0"/>
                </a:solidFill>
              </a:rPr>
              <a:t> Impaired Patients (</a:t>
            </a:r>
            <a:r>
              <a:rPr lang="en-IN" sz="1600" dirty="0" smtClean="0">
                <a:solidFill>
                  <a:srgbClr val="FF0000"/>
                </a:solidFill>
              </a:rPr>
              <a:t>CARE</a:t>
            </a:r>
            <a:r>
              <a:rPr lang="en-IN" sz="1600" dirty="0" smtClean="0">
                <a:solidFill>
                  <a:srgbClr val="0070C0"/>
                </a:solidFill>
              </a:rPr>
              <a:t>) study: a randomized double-blind trial of contrast-induced nephropathy in patients with chronic kidney disease. Circulation 2007</a:t>
            </a:r>
            <a:endParaRPr lang="en-IN" sz="1800" dirty="0" smtClean="0">
              <a:solidFill>
                <a:srgbClr val="0070C0"/>
              </a:solidFill>
            </a:endParaRPr>
          </a:p>
          <a:p>
            <a:r>
              <a:rPr lang="en-IN" sz="1800" dirty="0" smtClean="0"/>
              <a:t>Multicenter, double-blind RCT</a:t>
            </a:r>
          </a:p>
          <a:p>
            <a:r>
              <a:rPr lang="en-IN" sz="1800" dirty="0" smtClean="0"/>
              <a:t>CKD (</a:t>
            </a:r>
            <a:r>
              <a:rPr lang="en-IN" sz="1800" dirty="0" err="1" smtClean="0"/>
              <a:t>eGFR</a:t>
            </a:r>
            <a:r>
              <a:rPr lang="en-IN" sz="1800" dirty="0" smtClean="0"/>
              <a:t> 20 to 59 </a:t>
            </a:r>
            <a:r>
              <a:rPr lang="en-IN" sz="1800" dirty="0" err="1" smtClean="0"/>
              <a:t>mL</a:t>
            </a:r>
            <a:r>
              <a:rPr lang="en-IN" sz="1800" dirty="0" smtClean="0"/>
              <a:t>/min) who underwent CAG / PCI</a:t>
            </a:r>
          </a:p>
          <a:p>
            <a:endParaRPr lang="en-IN" sz="1800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124200"/>
            <a:ext cx="5229225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525" y="4267200"/>
            <a:ext cx="669607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6781800" y="3200400"/>
            <a:ext cx="3810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7391400" y="4343400"/>
            <a:ext cx="381000" cy="1981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Contrast induced nephropathy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000" dirty="0" smtClean="0"/>
              <a:t>Reversible (usually) form of AKI soon  after administration of </a:t>
            </a:r>
            <a:r>
              <a:rPr lang="en-IN" sz="2000" dirty="0" err="1" smtClean="0"/>
              <a:t>radiocontrast</a:t>
            </a:r>
            <a:r>
              <a:rPr lang="en-IN" sz="2000" dirty="0" smtClean="0"/>
              <a:t> media</a:t>
            </a:r>
          </a:p>
          <a:p>
            <a:endParaRPr lang="en-US" sz="2000" dirty="0" smtClean="0"/>
          </a:p>
          <a:p>
            <a:r>
              <a:rPr lang="en-US" sz="2000" dirty="0" smtClean="0"/>
              <a:t>Non – DM : 13%</a:t>
            </a:r>
          </a:p>
          <a:p>
            <a:endParaRPr lang="en-US" sz="2000" dirty="0" smtClean="0"/>
          </a:p>
          <a:p>
            <a:r>
              <a:rPr lang="en-US" sz="2000" dirty="0" smtClean="0"/>
              <a:t>DM : 20%</a:t>
            </a:r>
          </a:p>
          <a:p>
            <a:endParaRPr lang="en-IN" sz="2000" dirty="0" smtClean="0"/>
          </a:p>
          <a:p>
            <a:r>
              <a:rPr lang="en-IN" sz="2000" dirty="0" smtClean="0"/>
              <a:t>Usually  no permanent </a:t>
            </a:r>
            <a:r>
              <a:rPr lang="en-IN" sz="2000" dirty="0" err="1" smtClean="0"/>
              <a:t>sequelae</a:t>
            </a:r>
            <a:r>
              <a:rPr lang="en-IN" sz="2000" dirty="0" smtClean="0"/>
              <a:t> (Dialysis in 0.5% – 2.0%)</a:t>
            </a:r>
          </a:p>
          <a:p>
            <a:endParaRPr lang="en-IN" sz="2000" dirty="0" smtClean="0"/>
          </a:p>
          <a:p>
            <a:r>
              <a:rPr lang="en-IN" sz="2000" dirty="0" smtClean="0"/>
              <a:t>Associated with adverse outcomes </a:t>
            </a:r>
          </a:p>
          <a:p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	</a:t>
            </a:r>
            <a:r>
              <a:rPr lang="en-IN" sz="2000" dirty="0" err="1" smtClean="0">
                <a:solidFill>
                  <a:srgbClr val="0070C0"/>
                </a:solidFill>
              </a:rPr>
              <a:t>Aspelin</a:t>
            </a:r>
            <a:r>
              <a:rPr lang="en-IN" sz="2000" dirty="0" smtClean="0">
                <a:solidFill>
                  <a:srgbClr val="0070C0"/>
                </a:solidFill>
              </a:rPr>
              <a:t> P et al. </a:t>
            </a:r>
            <a:r>
              <a:rPr lang="en-IN" sz="2000" dirty="0" err="1" smtClean="0">
                <a:solidFill>
                  <a:srgbClr val="0070C0"/>
                </a:solidFill>
              </a:rPr>
              <a:t>Nephrotoxic</a:t>
            </a:r>
            <a:r>
              <a:rPr lang="en-IN" sz="2000" dirty="0" smtClean="0">
                <a:solidFill>
                  <a:srgbClr val="0070C0"/>
                </a:solidFill>
              </a:rPr>
              <a:t> effects in high-risk patients undergoing angiography. N </a:t>
            </a:r>
            <a:r>
              <a:rPr lang="en-IN" sz="2000" dirty="0" err="1" smtClean="0">
                <a:solidFill>
                  <a:srgbClr val="0070C0"/>
                </a:solidFill>
              </a:rPr>
              <a:t>Engl</a:t>
            </a:r>
            <a:r>
              <a:rPr lang="en-IN" sz="2000" dirty="0" smtClean="0">
                <a:solidFill>
                  <a:srgbClr val="0070C0"/>
                </a:solidFill>
              </a:rPr>
              <a:t> J Med 2003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r>
              <a:rPr lang="en-IN" sz="3200" dirty="0" err="1" smtClean="0"/>
              <a:t>Iodixanol</a:t>
            </a:r>
            <a:r>
              <a:rPr lang="en-IN" sz="3200" dirty="0" smtClean="0"/>
              <a:t> = </a:t>
            </a:r>
            <a:r>
              <a:rPr lang="en-IN" sz="3200" dirty="0" err="1" smtClean="0"/>
              <a:t>Iopamidol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IN" dirty="0" smtClean="0">
                <a:solidFill>
                  <a:srgbClr val="0070C0"/>
                </a:solidFill>
              </a:rPr>
              <a:t>	</a:t>
            </a:r>
            <a:r>
              <a:rPr lang="en-IN" dirty="0" err="1" smtClean="0">
                <a:solidFill>
                  <a:srgbClr val="0070C0"/>
                </a:solidFill>
              </a:rPr>
              <a:t>Laskey</a:t>
            </a:r>
            <a:r>
              <a:rPr lang="en-IN" dirty="0" smtClean="0">
                <a:solidFill>
                  <a:srgbClr val="0070C0"/>
                </a:solidFill>
              </a:rPr>
              <a:t> W et al. </a:t>
            </a:r>
            <a:r>
              <a:rPr lang="en-IN" dirty="0" err="1" smtClean="0">
                <a:solidFill>
                  <a:srgbClr val="0070C0"/>
                </a:solidFill>
              </a:rPr>
              <a:t>Nephrotoxicity</a:t>
            </a:r>
            <a:r>
              <a:rPr lang="en-IN" dirty="0" smtClean="0">
                <a:solidFill>
                  <a:srgbClr val="0070C0"/>
                </a:solidFill>
              </a:rPr>
              <a:t> of </a:t>
            </a:r>
            <a:r>
              <a:rPr lang="en-IN" dirty="0" err="1" smtClean="0">
                <a:solidFill>
                  <a:srgbClr val="0070C0"/>
                </a:solidFill>
              </a:rPr>
              <a:t>iodixanol</a:t>
            </a:r>
            <a:r>
              <a:rPr lang="en-IN" dirty="0" smtClean="0">
                <a:solidFill>
                  <a:srgbClr val="0070C0"/>
                </a:solidFill>
              </a:rPr>
              <a:t> versus </a:t>
            </a:r>
            <a:r>
              <a:rPr lang="en-IN" dirty="0" err="1" smtClean="0">
                <a:solidFill>
                  <a:srgbClr val="0070C0"/>
                </a:solidFill>
              </a:rPr>
              <a:t>iopamidol</a:t>
            </a:r>
            <a:r>
              <a:rPr lang="en-IN" dirty="0" smtClean="0">
                <a:solidFill>
                  <a:srgbClr val="0070C0"/>
                </a:solidFill>
              </a:rPr>
              <a:t> in patients with chronic kidney disease and diabetes mellitus undergoing coronary angiographic procedures. Am Heart J 2009</a:t>
            </a:r>
          </a:p>
          <a:p>
            <a:pPr>
              <a:lnSpc>
                <a:spcPct val="170000"/>
              </a:lnSpc>
            </a:pPr>
            <a:r>
              <a:rPr lang="en-US" dirty="0" smtClean="0"/>
              <a:t>Prospective multicenter double blind RCT</a:t>
            </a:r>
            <a:endParaRPr lang="en-IN" dirty="0" smtClean="0"/>
          </a:p>
          <a:p>
            <a:pPr>
              <a:lnSpc>
                <a:spcPct val="170000"/>
              </a:lnSpc>
            </a:pPr>
            <a:r>
              <a:rPr lang="en-IN" dirty="0" smtClean="0"/>
              <a:t>418 subjects</a:t>
            </a:r>
          </a:p>
          <a:p>
            <a:pPr>
              <a:lnSpc>
                <a:spcPct val="170000"/>
              </a:lnSpc>
            </a:pPr>
            <a:r>
              <a:rPr lang="en-IN" dirty="0" err="1" smtClean="0"/>
              <a:t>Iodixanol</a:t>
            </a:r>
            <a:r>
              <a:rPr lang="en-IN" dirty="0" smtClean="0"/>
              <a:t> </a:t>
            </a:r>
            <a:r>
              <a:rPr lang="en-IN" dirty="0" err="1" smtClean="0"/>
              <a:t>vs</a:t>
            </a:r>
            <a:r>
              <a:rPr lang="en-IN" dirty="0" smtClean="0"/>
              <a:t> </a:t>
            </a:r>
            <a:r>
              <a:rPr lang="en-IN" dirty="0" err="1" smtClean="0"/>
              <a:t>iopamidol</a:t>
            </a:r>
            <a:endParaRPr lang="en-IN" dirty="0" smtClean="0"/>
          </a:p>
          <a:p>
            <a:pPr>
              <a:lnSpc>
                <a:spcPct val="170000"/>
              </a:lnSpc>
            </a:pPr>
            <a:r>
              <a:rPr lang="en-IN" dirty="0" smtClean="0"/>
              <a:t>Median peak increase in </a:t>
            </a:r>
            <a:r>
              <a:rPr lang="en-IN" dirty="0" err="1" smtClean="0"/>
              <a:t>SCr</a:t>
            </a:r>
            <a:r>
              <a:rPr lang="en-IN" dirty="0" smtClean="0"/>
              <a:t> : 0.10 mg/dl </a:t>
            </a:r>
            <a:r>
              <a:rPr lang="en-IN" dirty="0" err="1" smtClean="0"/>
              <a:t>vs</a:t>
            </a:r>
            <a:r>
              <a:rPr lang="en-IN" dirty="0" smtClean="0"/>
              <a:t> 0.09 mg/</a:t>
            </a:r>
            <a:r>
              <a:rPr lang="en-IN" dirty="0" err="1" smtClean="0"/>
              <a:t>dL</a:t>
            </a:r>
            <a:r>
              <a:rPr lang="en-IN" dirty="0" smtClean="0"/>
              <a:t> (</a:t>
            </a:r>
            <a:r>
              <a:rPr lang="en-IN" dirty="0" smtClean="0">
                <a:solidFill>
                  <a:srgbClr val="FF0000"/>
                </a:solidFill>
              </a:rPr>
              <a:t>P =0.13</a:t>
            </a:r>
            <a:r>
              <a:rPr lang="en-IN" dirty="0" smtClean="0"/>
              <a:t>) </a:t>
            </a:r>
          </a:p>
          <a:p>
            <a:pPr>
              <a:lnSpc>
                <a:spcPct val="170000"/>
              </a:lnSpc>
            </a:pPr>
            <a:r>
              <a:rPr lang="en-IN" dirty="0" smtClean="0"/>
              <a:t>CIN : 10.5% </a:t>
            </a:r>
          </a:p>
          <a:p>
            <a:pPr lvl="1">
              <a:lnSpc>
                <a:spcPct val="170000"/>
              </a:lnSpc>
            </a:pPr>
            <a:r>
              <a:rPr lang="en-IN" dirty="0" err="1" smtClean="0"/>
              <a:t>Iodixanol</a:t>
            </a:r>
            <a:r>
              <a:rPr lang="en-IN" dirty="0" smtClean="0"/>
              <a:t> : 11.2%</a:t>
            </a:r>
          </a:p>
          <a:p>
            <a:pPr lvl="1">
              <a:lnSpc>
                <a:spcPct val="170000"/>
              </a:lnSpc>
            </a:pPr>
            <a:r>
              <a:rPr lang="en-IN" dirty="0" err="1" smtClean="0"/>
              <a:t>Iopamidol</a:t>
            </a:r>
            <a:r>
              <a:rPr lang="en-IN" dirty="0" smtClean="0"/>
              <a:t> : 9.8%     </a:t>
            </a:r>
            <a:r>
              <a:rPr lang="en-IN" dirty="0" smtClean="0">
                <a:solidFill>
                  <a:srgbClr val="FF0000"/>
                </a:solidFill>
              </a:rPr>
              <a:t> P = 0.7</a:t>
            </a:r>
          </a:p>
          <a:p>
            <a:pPr>
              <a:lnSpc>
                <a:spcPct val="170000"/>
              </a:lnSpc>
            </a:pPr>
            <a:r>
              <a:rPr lang="en-IN" dirty="0" smtClean="0"/>
              <a:t>No significant difference in either peak increase in </a:t>
            </a:r>
            <a:r>
              <a:rPr lang="en-IN" dirty="0" err="1" smtClean="0"/>
              <a:t>SCr</a:t>
            </a:r>
            <a:r>
              <a:rPr lang="en-IN" dirty="0" smtClean="0"/>
              <a:t> or risk of CIN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sz="2600" dirty="0" smtClean="0">
                <a:solidFill>
                  <a:srgbClr val="0070C0"/>
                </a:solidFill>
              </a:rPr>
              <a:t>	</a:t>
            </a:r>
            <a:r>
              <a:rPr lang="en-IN" sz="1900" dirty="0" smtClean="0">
                <a:solidFill>
                  <a:srgbClr val="0070C0"/>
                </a:solidFill>
              </a:rPr>
              <a:t>Solomon R. The role of </a:t>
            </a:r>
            <a:r>
              <a:rPr lang="en-IN" sz="1900" dirty="0" err="1" smtClean="0">
                <a:solidFill>
                  <a:srgbClr val="0070C0"/>
                </a:solidFill>
              </a:rPr>
              <a:t>osmolality</a:t>
            </a:r>
            <a:r>
              <a:rPr lang="en-IN" sz="1900" dirty="0" smtClean="0">
                <a:solidFill>
                  <a:srgbClr val="0070C0"/>
                </a:solidFill>
              </a:rPr>
              <a:t> in the incidence of contrast-induced nephropathy: a systematic review of angiographic contrast media in high risk patients. Kidney </a:t>
            </a:r>
            <a:r>
              <a:rPr lang="en-IN" sz="1900" dirty="0" err="1" smtClean="0">
                <a:solidFill>
                  <a:srgbClr val="0070C0"/>
                </a:solidFill>
              </a:rPr>
              <a:t>Int</a:t>
            </a:r>
            <a:r>
              <a:rPr lang="en-IN" sz="1900" dirty="0" smtClean="0">
                <a:solidFill>
                  <a:srgbClr val="0070C0"/>
                </a:solidFill>
              </a:rPr>
              <a:t> 2005</a:t>
            </a:r>
            <a:endParaRPr lang="en-IN" sz="26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400" dirty="0" smtClean="0"/>
              <a:t>17 studies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1365 patients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CIN (overall) : 16.8%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Multivariate logistic regression </a:t>
            </a:r>
          </a:p>
          <a:p>
            <a:pPr lvl="1">
              <a:lnSpc>
                <a:spcPct val="150000"/>
              </a:lnSpc>
            </a:pPr>
            <a:r>
              <a:rPr lang="en-IN" sz="2400" dirty="0" smtClean="0"/>
              <a:t>CIN : </a:t>
            </a:r>
            <a:r>
              <a:rPr lang="en-IN" sz="2400" dirty="0" err="1" smtClean="0"/>
              <a:t>Iodixanol</a:t>
            </a:r>
            <a:r>
              <a:rPr lang="en-IN" sz="2400" dirty="0" smtClean="0"/>
              <a:t> = </a:t>
            </a:r>
            <a:r>
              <a:rPr lang="en-IN" sz="2400" dirty="0" err="1" smtClean="0"/>
              <a:t>Iopamidol</a:t>
            </a:r>
            <a:r>
              <a:rPr lang="en-IN" sz="2400" dirty="0" smtClean="0"/>
              <a:t> (796 </a:t>
            </a:r>
            <a:r>
              <a:rPr lang="en-IN" sz="2400" dirty="0" err="1" smtClean="0"/>
              <a:t>mOsm</a:t>
            </a:r>
            <a:r>
              <a:rPr lang="en-IN" sz="2400" dirty="0" smtClean="0"/>
              <a:t>/kg)</a:t>
            </a:r>
          </a:p>
          <a:p>
            <a:pPr lvl="1">
              <a:lnSpc>
                <a:spcPct val="150000"/>
              </a:lnSpc>
            </a:pPr>
            <a:r>
              <a:rPr lang="en-IN" sz="2400" dirty="0" err="1" smtClean="0"/>
              <a:t>Iodixanol</a:t>
            </a:r>
            <a:r>
              <a:rPr lang="en-IN" sz="2400" dirty="0" smtClean="0"/>
              <a:t> &lt;&lt; </a:t>
            </a:r>
            <a:r>
              <a:rPr lang="en-IN" sz="2400" dirty="0" err="1" smtClean="0"/>
              <a:t>Iohexol</a:t>
            </a:r>
            <a:r>
              <a:rPr lang="en-IN" sz="2400" dirty="0" smtClean="0"/>
              <a:t> </a:t>
            </a:r>
          </a:p>
          <a:p>
            <a:pPr lvl="1">
              <a:lnSpc>
                <a:spcPct val="150000"/>
              </a:lnSpc>
            </a:pPr>
            <a:r>
              <a:rPr lang="en-IN" sz="2400" dirty="0" err="1" smtClean="0"/>
              <a:t>Iopamidol</a:t>
            </a:r>
            <a:r>
              <a:rPr lang="en-IN" sz="2400" dirty="0" smtClean="0"/>
              <a:t> &lt;&lt; </a:t>
            </a:r>
            <a:r>
              <a:rPr lang="en-IN" sz="2400" dirty="0" err="1" smtClean="0"/>
              <a:t>Iohexol</a:t>
            </a:r>
            <a:r>
              <a:rPr lang="en-IN" sz="2400" dirty="0" smtClean="0"/>
              <a:t>  (despite similar </a:t>
            </a:r>
            <a:r>
              <a:rPr lang="en-IN" sz="2400" dirty="0" err="1" smtClean="0"/>
              <a:t>osmolalities</a:t>
            </a:r>
            <a:r>
              <a:rPr lang="en-IN" sz="24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Factors other than </a:t>
            </a:r>
            <a:r>
              <a:rPr lang="en-IN" sz="2400" dirty="0" err="1" smtClean="0"/>
              <a:t>osmolality</a:t>
            </a:r>
            <a:r>
              <a:rPr lang="en-IN" sz="2400" dirty="0" smtClean="0"/>
              <a:t> play a significant role in the pathogenesis of CIN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Reed M et al. The relative renal safety of </a:t>
            </a:r>
            <a:r>
              <a:rPr lang="en-IN" sz="2000" dirty="0" err="1" smtClean="0">
                <a:solidFill>
                  <a:srgbClr val="0070C0"/>
                </a:solidFill>
              </a:rPr>
              <a:t>iodixanol</a:t>
            </a:r>
            <a:r>
              <a:rPr lang="en-IN" sz="2000" dirty="0" smtClean="0">
                <a:solidFill>
                  <a:srgbClr val="0070C0"/>
                </a:solidFill>
              </a:rPr>
              <a:t> compared with low-</a:t>
            </a:r>
            <a:r>
              <a:rPr lang="en-IN" sz="2000" dirty="0" err="1" smtClean="0">
                <a:solidFill>
                  <a:srgbClr val="0070C0"/>
                </a:solidFill>
              </a:rPr>
              <a:t>osmolar</a:t>
            </a:r>
            <a:r>
              <a:rPr lang="en-IN" sz="2000" dirty="0" smtClean="0">
                <a:solidFill>
                  <a:srgbClr val="0070C0"/>
                </a:solidFill>
              </a:rPr>
              <a:t> contrast media: a meta-analysis of randomized controlled trials. JACC </a:t>
            </a:r>
            <a:r>
              <a:rPr lang="en-IN" sz="2000" dirty="0" err="1" smtClean="0">
                <a:solidFill>
                  <a:srgbClr val="0070C0"/>
                </a:solidFill>
              </a:rPr>
              <a:t>Cardiovasc</a:t>
            </a:r>
            <a:r>
              <a:rPr lang="en-IN" sz="2000" dirty="0" smtClean="0">
                <a:solidFill>
                  <a:srgbClr val="0070C0"/>
                </a:solidFill>
              </a:rPr>
              <a:t> </a:t>
            </a:r>
            <a:r>
              <a:rPr lang="en-IN" sz="2000" dirty="0" err="1" smtClean="0">
                <a:solidFill>
                  <a:srgbClr val="0070C0"/>
                </a:solidFill>
              </a:rPr>
              <a:t>Interv</a:t>
            </a:r>
            <a:r>
              <a:rPr lang="en-IN" sz="2000" dirty="0" smtClean="0">
                <a:solidFill>
                  <a:srgbClr val="0070C0"/>
                </a:solidFill>
              </a:rPr>
              <a:t> 2009</a:t>
            </a:r>
          </a:p>
          <a:p>
            <a:endParaRPr lang="en-IN" sz="2000" dirty="0" smtClean="0"/>
          </a:p>
          <a:p>
            <a:r>
              <a:rPr lang="en-IN" sz="2000" dirty="0" smtClean="0"/>
              <a:t>Meta-analysis</a:t>
            </a:r>
          </a:p>
          <a:p>
            <a:r>
              <a:rPr lang="en-IN" sz="2000" dirty="0" smtClean="0"/>
              <a:t>16 randomized trials </a:t>
            </a:r>
          </a:p>
          <a:p>
            <a:r>
              <a:rPr lang="en-IN" sz="2000" dirty="0" smtClean="0"/>
              <a:t>CKD patients</a:t>
            </a:r>
          </a:p>
          <a:p>
            <a:pPr lvl="1"/>
            <a:r>
              <a:rPr lang="en-IN" sz="2000" dirty="0" err="1" smtClean="0"/>
              <a:t>Iodixanol</a:t>
            </a:r>
            <a:r>
              <a:rPr lang="en-IN" sz="2000" dirty="0" smtClean="0"/>
              <a:t> </a:t>
            </a:r>
            <a:r>
              <a:rPr lang="en-IN" sz="2000" dirty="0" err="1" smtClean="0"/>
              <a:t>vs</a:t>
            </a:r>
            <a:r>
              <a:rPr lang="en-IN" sz="2000" dirty="0" smtClean="0"/>
              <a:t> </a:t>
            </a:r>
            <a:r>
              <a:rPr lang="en-IN" sz="2000" dirty="0" err="1" smtClean="0"/>
              <a:t>Iohexol</a:t>
            </a:r>
            <a:r>
              <a:rPr lang="en-IN" sz="2000" dirty="0" smtClean="0"/>
              <a:t>  (</a:t>
            </a:r>
            <a:r>
              <a:rPr lang="en-IN" sz="2000" dirty="0" smtClean="0">
                <a:solidFill>
                  <a:srgbClr val="FF0000"/>
                </a:solidFill>
              </a:rPr>
              <a:t>RR 0.19</a:t>
            </a:r>
            <a:r>
              <a:rPr lang="en-IN" sz="2000" dirty="0" smtClean="0"/>
              <a:t>, 95% CI 0.07-0.56)</a:t>
            </a:r>
          </a:p>
          <a:p>
            <a:pPr lvl="1"/>
            <a:r>
              <a:rPr lang="en-IN" sz="2000" dirty="0" err="1" smtClean="0"/>
              <a:t>Iodixanol</a:t>
            </a:r>
            <a:r>
              <a:rPr lang="en-IN" sz="2000" dirty="0" smtClean="0"/>
              <a:t> </a:t>
            </a:r>
            <a:r>
              <a:rPr lang="en-IN" sz="2000" dirty="0" err="1" smtClean="0"/>
              <a:t>vs</a:t>
            </a:r>
            <a:r>
              <a:rPr lang="en-IN" sz="2000" dirty="0" smtClean="0"/>
              <a:t> other </a:t>
            </a:r>
            <a:r>
              <a:rPr lang="en-IN" sz="2000" dirty="0" err="1" smtClean="0"/>
              <a:t>nonionic</a:t>
            </a:r>
            <a:r>
              <a:rPr lang="en-IN" sz="2000" dirty="0" smtClean="0"/>
              <a:t> low </a:t>
            </a:r>
            <a:r>
              <a:rPr lang="en-IN" sz="2000" dirty="0" err="1" smtClean="0"/>
              <a:t>osmolal</a:t>
            </a:r>
            <a:r>
              <a:rPr lang="en-IN" sz="2000" dirty="0" smtClean="0"/>
              <a:t> contrast agents                           (RR 0.79, 95% CI 0.56-1.12) 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Summary</a:t>
            </a:r>
          </a:p>
          <a:p>
            <a:pPr>
              <a:lnSpc>
                <a:spcPct val="150000"/>
              </a:lnSpc>
            </a:pPr>
            <a:r>
              <a:rPr lang="en-IN" sz="2400" dirty="0" err="1" smtClean="0"/>
              <a:t>Iso-osmolal</a:t>
            </a:r>
            <a:r>
              <a:rPr lang="en-IN" sz="2400" dirty="0" smtClean="0"/>
              <a:t> </a:t>
            </a:r>
            <a:r>
              <a:rPr lang="en-IN" sz="2400" dirty="0" err="1" smtClean="0"/>
              <a:t>iodixanol</a:t>
            </a:r>
            <a:r>
              <a:rPr lang="en-IN" sz="2400" dirty="0" smtClean="0"/>
              <a:t> </a:t>
            </a:r>
            <a:r>
              <a:rPr lang="en-IN" sz="2400" dirty="0" err="1" smtClean="0"/>
              <a:t>vs</a:t>
            </a:r>
            <a:r>
              <a:rPr lang="en-IN" sz="2400" dirty="0" smtClean="0"/>
              <a:t> low </a:t>
            </a:r>
            <a:r>
              <a:rPr lang="en-IN" sz="2400" dirty="0" err="1" smtClean="0"/>
              <a:t>osmolal</a:t>
            </a:r>
            <a:r>
              <a:rPr lang="en-IN" sz="2400" dirty="0" smtClean="0"/>
              <a:t> </a:t>
            </a:r>
            <a:r>
              <a:rPr lang="en-IN" sz="2400" dirty="0" err="1" smtClean="0"/>
              <a:t>iohexol</a:t>
            </a:r>
            <a:r>
              <a:rPr lang="en-IN" sz="2400" dirty="0" smtClean="0"/>
              <a:t> </a:t>
            </a:r>
            <a:r>
              <a:rPr lang="en-IN" sz="2400" dirty="0" smtClean="0">
                <a:sym typeface="Wingdings" pitchFamily="2" charset="2"/>
              </a:rPr>
              <a:t> </a:t>
            </a:r>
            <a:r>
              <a:rPr lang="en-IN" sz="2400" dirty="0" err="1" smtClean="0">
                <a:sym typeface="Wingdings" pitchFamily="2" charset="2"/>
              </a:rPr>
              <a:t>iodixanol</a:t>
            </a:r>
            <a:r>
              <a:rPr lang="en-IN" sz="2400" dirty="0" smtClean="0">
                <a:sym typeface="Wingdings" pitchFamily="2" charset="2"/>
              </a:rPr>
              <a:t> </a:t>
            </a:r>
          </a:p>
          <a:p>
            <a:pPr>
              <a:lnSpc>
                <a:spcPct val="150000"/>
              </a:lnSpc>
            </a:pPr>
            <a:endParaRPr lang="en-IN" sz="1100" dirty="0" smtClean="0"/>
          </a:p>
          <a:p>
            <a:pPr>
              <a:lnSpc>
                <a:spcPct val="150000"/>
              </a:lnSpc>
            </a:pPr>
            <a:r>
              <a:rPr lang="en-IN" sz="2400" dirty="0" err="1" smtClean="0"/>
              <a:t>Iodixanol</a:t>
            </a:r>
            <a:r>
              <a:rPr lang="en-IN" sz="2400" dirty="0" smtClean="0"/>
              <a:t> </a:t>
            </a:r>
            <a:r>
              <a:rPr lang="en-IN" sz="2400" dirty="0" err="1" smtClean="0"/>
              <a:t>vs</a:t>
            </a:r>
            <a:r>
              <a:rPr lang="en-IN" sz="2400" dirty="0" smtClean="0"/>
              <a:t> </a:t>
            </a:r>
            <a:r>
              <a:rPr lang="en-IN" sz="2400" dirty="0" err="1" smtClean="0"/>
              <a:t>nonionic</a:t>
            </a:r>
            <a:r>
              <a:rPr lang="en-IN" sz="2400" dirty="0" smtClean="0"/>
              <a:t> low </a:t>
            </a:r>
            <a:r>
              <a:rPr lang="en-IN" sz="2400" dirty="0" err="1" smtClean="0"/>
              <a:t>osmolal</a:t>
            </a:r>
            <a:r>
              <a:rPr lang="en-IN" sz="2400" dirty="0" smtClean="0"/>
              <a:t> agents </a:t>
            </a:r>
            <a:r>
              <a:rPr lang="en-IN" sz="2400" dirty="0" smtClean="0">
                <a:sym typeface="Wingdings" pitchFamily="2" charset="2"/>
              </a:rPr>
              <a:t> No difference</a:t>
            </a:r>
          </a:p>
          <a:p>
            <a:pPr>
              <a:lnSpc>
                <a:spcPct val="150000"/>
              </a:lnSpc>
            </a:pPr>
            <a:endParaRPr lang="en-IN" sz="1100" dirty="0" smtClean="0"/>
          </a:p>
          <a:p>
            <a:r>
              <a:rPr lang="en-IN" sz="2400" dirty="0" smtClean="0"/>
              <a:t>Initial findings of superiority of </a:t>
            </a:r>
            <a:r>
              <a:rPr lang="en-IN" sz="2400" dirty="0" err="1" smtClean="0"/>
              <a:t>iodixanol</a:t>
            </a:r>
            <a:r>
              <a:rPr lang="en-IN" sz="2400" dirty="0" smtClean="0"/>
              <a:t> </a:t>
            </a:r>
            <a:r>
              <a:rPr lang="en-IN" sz="2400" dirty="0" smtClean="0">
                <a:sym typeface="Wingdings" pitchFamily="2" charset="2"/>
              </a:rPr>
              <a:t> R</a:t>
            </a:r>
            <a:r>
              <a:rPr lang="en-IN" sz="2400" dirty="0" smtClean="0"/>
              <a:t>epresents  an adverse effect of </a:t>
            </a:r>
            <a:r>
              <a:rPr lang="en-IN" sz="2400" dirty="0" err="1" smtClean="0"/>
              <a:t>iohexol</a:t>
            </a:r>
            <a:endParaRPr lang="en-IN" sz="2400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the guidelines say?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ACC/AHA guidelines (2009) on PCI                         </a:t>
            </a:r>
            <a:r>
              <a:rPr lang="en-IN" sz="2400" dirty="0" smtClean="0">
                <a:solidFill>
                  <a:srgbClr val="FF0000"/>
                </a:solidFill>
              </a:rPr>
              <a:t>No to </a:t>
            </a:r>
            <a:r>
              <a:rPr lang="en-IN" sz="2400" dirty="0" err="1" smtClean="0">
                <a:solidFill>
                  <a:srgbClr val="FF0000"/>
                </a:solidFill>
              </a:rPr>
              <a:t>iohexol</a:t>
            </a:r>
            <a:endParaRPr lang="en-IN" sz="2400" dirty="0" smtClean="0"/>
          </a:p>
          <a:p>
            <a:pPr>
              <a:buNone/>
            </a:pPr>
            <a:endParaRPr lang="en-IN" sz="1000" dirty="0" smtClean="0"/>
          </a:p>
          <a:p>
            <a:r>
              <a:rPr lang="en-IN" sz="2000" dirty="0" smtClean="0"/>
              <a:t>Use of either an </a:t>
            </a:r>
            <a:r>
              <a:rPr lang="en-IN" sz="2000" dirty="0" err="1" smtClean="0"/>
              <a:t>iso-osmolal</a:t>
            </a:r>
            <a:r>
              <a:rPr lang="en-IN" sz="2000" dirty="0" smtClean="0"/>
              <a:t> contrast agent or a low </a:t>
            </a:r>
            <a:r>
              <a:rPr lang="en-IN" sz="2000" dirty="0" err="1" smtClean="0"/>
              <a:t>osmolal</a:t>
            </a:r>
            <a:r>
              <a:rPr lang="en-IN" sz="2000" dirty="0" smtClean="0"/>
              <a:t> contrast agent other than </a:t>
            </a:r>
            <a:r>
              <a:rPr lang="en-IN" sz="2000" dirty="0" err="1" smtClean="0"/>
              <a:t>iohexol</a:t>
            </a:r>
            <a:r>
              <a:rPr lang="en-IN" sz="2000" dirty="0" smtClean="0"/>
              <a:t> or the ionic low </a:t>
            </a:r>
            <a:r>
              <a:rPr lang="en-IN" sz="2000" dirty="0" err="1" smtClean="0"/>
              <a:t>osmolal</a:t>
            </a:r>
            <a:r>
              <a:rPr lang="en-IN" sz="2000" dirty="0" smtClean="0"/>
              <a:t> agent, </a:t>
            </a:r>
            <a:r>
              <a:rPr lang="en-IN" sz="2000" dirty="0" err="1" smtClean="0"/>
              <a:t>ioxaglate</a:t>
            </a:r>
            <a:endParaRPr lang="en-IN" sz="2000" dirty="0" smtClean="0"/>
          </a:p>
          <a:p>
            <a:endParaRPr lang="en-IN" dirty="0" smtClean="0"/>
          </a:p>
          <a:p>
            <a:pPr>
              <a:buNone/>
            </a:pPr>
            <a:r>
              <a:rPr lang="en-IN" sz="2400" dirty="0" smtClean="0"/>
              <a:t>KDIGO guidelines (2012)</a:t>
            </a:r>
          </a:p>
          <a:p>
            <a:pPr>
              <a:buNone/>
            </a:pPr>
            <a:endParaRPr lang="en-IN" sz="1000" dirty="0" smtClean="0"/>
          </a:p>
          <a:p>
            <a:r>
              <a:rPr lang="en-IN" sz="2200" dirty="0" smtClean="0"/>
              <a:t>low-</a:t>
            </a:r>
            <a:r>
              <a:rPr lang="en-IN" sz="2200" dirty="0" err="1" smtClean="0"/>
              <a:t>osmolal</a:t>
            </a:r>
            <a:r>
              <a:rPr lang="en-IN" sz="2200" dirty="0" smtClean="0"/>
              <a:t> or </a:t>
            </a:r>
            <a:r>
              <a:rPr lang="en-IN" sz="2200" dirty="0" err="1" smtClean="0"/>
              <a:t>iso-osmolal</a:t>
            </a:r>
            <a:r>
              <a:rPr lang="en-IN" sz="2200" dirty="0" smtClean="0"/>
              <a:t> rather than high </a:t>
            </a:r>
            <a:r>
              <a:rPr lang="en-IN" sz="2200" dirty="0" err="1" smtClean="0"/>
              <a:t>osmolal</a:t>
            </a:r>
            <a:r>
              <a:rPr lang="en-IN" sz="2200" dirty="0" smtClean="0"/>
              <a:t> contrast agents</a:t>
            </a:r>
          </a:p>
          <a:p>
            <a:endParaRPr lang="en-IN" sz="2200" dirty="0" smtClean="0"/>
          </a:p>
          <a:p>
            <a:r>
              <a:rPr lang="en-IN" sz="2200" dirty="0" smtClean="0"/>
              <a:t>No reliable evidence upon which to base a recommendation for either low versus </a:t>
            </a:r>
            <a:r>
              <a:rPr lang="en-IN" sz="2200" dirty="0" err="1" smtClean="0"/>
              <a:t>iso-osmolal</a:t>
            </a:r>
            <a:r>
              <a:rPr lang="en-IN" sz="2200" dirty="0" smtClean="0"/>
              <a:t> agents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Which patients need selection of contrast agents?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Patients with renal insufficiency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Patients with moderate renal insufficiency (</a:t>
            </a:r>
            <a:r>
              <a:rPr lang="en-IN" sz="2000" dirty="0" err="1" smtClean="0"/>
              <a:t>S.Cr</a:t>
            </a:r>
            <a:r>
              <a:rPr lang="en-IN" sz="2000" dirty="0" smtClean="0"/>
              <a:t> 1.4 - 2.4 mg/</a:t>
            </a:r>
            <a:r>
              <a:rPr lang="en-IN" sz="2000" dirty="0" err="1" smtClean="0"/>
              <a:t>dL</a:t>
            </a:r>
            <a:r>
              <a:rPr lang="en-IN" sz="2000" dirty="0" smtClean="0"/>
              <a:t>) : Reduced incidence of CIN with </a:t>
            </a:r>
            <a:r>
              <a:rPr lang="en-IN" sz="2000" dirty="0" err="1" smtClean="0"/>
              <a:t>nonionic</a:t>
            </a:r>
            <a:r>
              <a:rPr lang="en-IN" sz="2000" dirty="0" smtClean="0"/>
              <a:t>, low </a:t>
            </a:r>
            <a:r>
              <a:rPr lang="en-IN" sz="2000" dirty="0" err="1" smtClean="0"/>
              <a:t>osmolality</a:t>
            </a:r>
            <a:r>
              <a:rPr lang="en-IN" sz="2000" dirty="0" smtClean="0"/>
              <a:t> agents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low </a:t>
            </a:r>
            <a:r>
              <a:rPr lang="en-US" sz="2400" dirty="0" err="1" smtClean="0"/>
              <a:t>vs</a:t>
            </a:r>
            <a:r>
              <a:rPr lang="en-US" sz="2400" dirty="0" smtClean="0"/>
              <a:t> high </a:t>
            </a:r>
            <a:r>
              <a:rPr lang="en-US" sz="2400" dirty="0" err="1" smtClean="0"/>
              <a:t>osmolal</a:t>
            </a:r>
            <a:r>
              <a:rPr lang="en-US" sz="2400" dirty="0" smtClean="0"/>
              <a:t> agents</a:t>
            </a:r>
            <a:endParaRPr lang="en-IN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34290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CIN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Rudnik</a:t>
                      </a:r>
                      <a:r>
                        <a:rPr lang="en-US" dirty="0" smtClean="0"/>
                        <a:t> MR et al     1995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7%        p &lt;</a:t>
                      </a:r>
                      <a:r>
                        <a:rPr lang="en-US" baseline="0" dirty="0" smtClean="0"/>
                        <a:t> 0.002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Lautin</a:t>
                      </a:r>
                      <a:r>
                        <a:rPr lang="en-US" dirty="0" smtClean="0"/>
                        <a:t> et al             1991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 26%     p = 0.001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Moore RD et al      1992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15%      p</a:t>
                      </a:r>
                      <a:r>
                        <a:rPr lang="en-US" baseline="0" dirty="0" smtClean="0"/>
                        <a:t> &lt; 0.05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Barrett BJ et al       1992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3.8%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6.8%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Harris KG et al        1991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14%       p &lt; 0.05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dirty="0" smtClean="0"/>
              <a:t>Patients with normal renal function</a:t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RCT</a:t>
            </a:r>
            <a:endParaRPr lang="en-IN" sz="2000" dirty="0" smtClean="0"/>
          </a:p>
          <a:p>
            <a:r>
              <a:rPr lang="en-IN" sz="2000" dirty="0" smtClean="0"/>
              <a:t>1196 patients undergoing CAG</a:t>
            </a:r>
          </a:p>
          <a:p>
            <a:r>
              <a:rPr lang="en-IN" sz="2000" dirty="0" smtClean="0"/>
              <a:t> Patients were stratified into four groups: </a:t>
            </a:r>
          </a:p>
          <a:p>
            <a:pPr lvl="1"/>
            <a:r>
              <a:rPr lang="en-IN" sz="2000" dirty="0" smtClean="0"/>
              <a:t>Renal insufficiency (RI)</a:t>
            </a:r>
          </a:p>
          <a:p>
            <a:pPr lvl="1"/>
            <a:r>
              <a:rPr lang="en-IN" sz="2000" dirty="0" smtClean="0"/>
              <a:t>Diabetes mellitus (DM) </a:t>
            </a:r>
          </a:p>
          <a:p>
            <a:pPr lvl="1"/>
            <a:r>
              <a:rPr lang="en-IN" sz="2000" dirty="0" smtClean="0"/>
              <a:t>Both absent (N = 364)</a:t>
            </a:r>
          </a:p>
          <a:p>
            <a:pPr lvl="1"/>
            <a:r>
              <a:rPr lang="en-IN" sz="2000" dirty="0" smtClean="0"/>
              <a:t>RI --  ; DM + (N = 318)</a:t>
            </a:r>
          </a:p>
          <a:p>
            <a:pPr lvl="1"/>
            <a:r>
              <a:rPr lang="en-IN" sz="2000" dirty="0" smtClean="0"/>
              <a:t>RI  + ; DM -- (N = 298)</a:t>
            </a:r>
          </a:p>
          <a:p>
            <a:pPr lvl="1"/>
            <a:r>
              <a:rPr lang="en-IN" sz="2000" dirty="0" smtClean="0"/>
              <a:t>RI and DM both present (N = 216)</a:t>
            </a:r>
          </a:p>
          <a:p>
            <a:r>
              <a:rPr lang="en-IN" sz="2000" dirty="0" err="1" smtClean="0"/>
              <a:t>Diatrizoate</a:t>
            </a:r>
            <a:r>
              <a:rPr lang="en-IN" sz="2000" dirty="0" smtClean="0"/>
              <a:t> </a:t>
            </a:r>
            <a:r>
              <a:rPr lang="en-IN" sz="2000" dirty="0" err="1" smtClean="0"/>
              <a:t>vs</a:t>
            </a:r>
            <a:r>
              <a:rPr lang="en-IN" sz="2000" dirty="0" smtClean="0"/>
              <a:t> </a:t>
            </a:r>
            <a:r>
              <a:rPr lang="en-IN" sz="2000" dirty="0" err="1" smtClean="0"/>
              <a:t>iohexol</a:t>
            </a:r>
            <a:r>
              <a:rPr lang="en-IN" sz="2000" dirty="0" smtClean="0"/>
              <a:t> </a:t>
            </a:r>
          </a:p>
          <a:p>
            <a:r>
              <a:rPr lang="en-IN" sz="2000" dirty="0" smtClean="0"/>
              <a:t>Differences in </a:t>
            </a:r>
            <a:r>
              <a:rPr lang="en-IN" sz="2000" dirty="0" err="1" smtClean="0"/>
              <a:t>nephrotoxicity</a:t>
            </a:r>
            <a:r>
              <a:rPr lang="en-IN" sz="2000" dirty="0" smtClean="0"/>
              <a:t> between the two contrast groups were confined to patients with RI ± DM</a:t>
            </a:r>
          </a:p>
          <a:p>
            <a:r>
              <a:rPr lang="en-IN" sz="2000" dirty="0" smtClean="0"/>
              <a:t>Little or no advantage with low </a:t>
            </a:r>
            <a:r>
              <a:rPr lang="en-IN" sz="2000" dirty="0" err="1" smtClean="0"/>
              <a:t>osmolar</a:t>
            </a:r>
            <a:r>
              <a:rPr lang="en-IN" sz="2000" dirty="0" smtClean="0"/>
              <a:t> agents in normal renal function</a:t>
            </a:r>
          </a:p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</a:t>
            </a:r>
            <a:r>
              <a:rPr lang="en-IN" sz="1600" dirty="0" smtClean="0">
                <a:solidFill>
                  <a:srgbClr val="0070C0"/>
                </a:solidFill>
              </a:rPr>
              <a:t>Rudnick MR et al. </a:t>
            </a:r>
            <a:r>
              <a:rPr lang="en-IN" sz="1600" dirty="0" err="1" smtClean="0">
                <a:solidFill>
                  <a:srgbClr val="0070C0"/>
                </a:solidFill>
              </a:rPr>
              <a:t>Nephrotoxicity</a:t>
            </a:r>
            <a:r>
              <a:rPr lang="en-IN" sz="1600" dirty="0" smtClean="0">
                <a:solidFill>
                  <a:srgbClr val="0070C0"/>
                </a:solidFill>
              </a:rPr>
              <a:t> of ionic and </a:t>
            </a:r>
            <a:r>
              <a:rPr lang="en-IN" sz="1600" dirty="0" err="1" smtClean="0">
                <a:solidFill>
                  <a:srgbClr val="0070C0"/>
                </a:solidFill>
              </a:rPr>
              <a:t>nonionic</a:t>
            </a:r>
            <a:r>
              <a:rPr lang="en-IN" sz="1600" dirty="0" smtClean="0">
                <a:solidFill>
                  <a:srgbClr val="0070C0"/>
                </a:solidFill>
              </a:rPr>
              <a:t> contrast media in 1196 patients: a randomized trial. The </a:t>
            </a:r>
            <a:r>
              <a:rPr lang="en-IN" sz="1600" dirty="0" err="1" smtClean="0">
                <a:solidFill>
                  <a:srgbClr val="0070C0"/>
                </a:solidFill>
              </a:rPr>
              <a:t>Iohexol</a:t>
            </a:r>
            <a:r>
              <a:rPr lang="en-IN" sz="1600" dirty="0" smtClean="0">
                <a:solidFill>
                  <a:srgbClr val="0070C0"/>
                </a:solidFill>
              </a:rPr>
              <a:t> Cooperative Study. Kidney </a:t>
            </a:r>
            <a:r>
              <a:rPr lang="en-IN" sz="1600" dirty="0" err="1" smtClean="0">
                <a:solidFill>
                  <a:srgbClr val="0070C0"/>
                </a:solidFill>
              </a:rPr>
              <a:t>Int</a:t>
            </a:r>
            <a:r>
              <a:rPr lang="en-IN" sz="1600" dirty="0" smtClean="0">
                <a:solidFill>
                  <a:srgbClr val="0070C0"/>
                </a:solidFill>
              </a:rPr>
              <a:t> 1995</a:t>
            </a:r>
            <a:endParaRPr lang="en-IN" sz="2000" dirty="0" smtClean="0">
              <a:solidFill>
                <a:srgbClr val="0070C0"/>
              </a:solidFill>
            </a:endParaRPr>
          </a:p>
          <a:p>
            <a:endParaRPr lang="en-IN" sz="2000" dirty="0"/>
          </a:p>
        </p:txBody>
      </p:sp>
      <p:sp>
        <p:nvSpPr>
          <p:cNvPr id="4" name="Rectangle 3"/>
          <p:cNvSpPr/>
          <p:nvPr/>
        </p:nvSpPr>
        <p:spPr>
          <a:xfrm>
            <a:off x="838200" y="4876800"/>
            <a:ext cx="7162800" cy="609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         How much (contrast) to use?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Contrast volume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IN" sz="2000" dirty="0" smtClean="0"/>
              <a:t>The prevalence of CIN correlates with contrast volume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Lowest rates of CIN occur in patients receiving </a:t>
            </a:r>
            <a:r>
              <a:rPr lang="en-IN" sz="2000" dirty="0" smtClean="0">
                <a:solidFill>
                  <a:srgbClr val="FF0000"/>
                </a:solidFill>
              </a:rPr>
              <a:t>&lt; 100 to 140 </a:t>
            </a:r>
            <a:r>
              <a:rPr lang="en-IN" sz="2000" dirty="0" err="1" smtClean="0">
                <a:solidFill>
                  <a:srgbClr val="FF0000"/>
                </a:solidFill>
              </a:rPr>
              <a:t>mL</a:t>
            </a:r>
            <a:endParaRPr lang="en-IN" sz="20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000" dirty="0" smtClean="0"/>
              <a:t>Volumes </a:t>
            </a:r>
            <a:r>
              <a:rPr lang="en-IN" sz="2000" dirty="0" smtClean="0">
                <a:solidFill>
                  <a:srgbClr val="FF0000"/>
                </a:solidFill>
              </a:rPr>
              <a:t>&gt; 5mL/kg </a:t>
            </a:r>
            <a:r>
              <a:rPr lang="en-IN" sz="2000" dirty="0" smtClean="0"/>
              <a:t>strongly predict nephropathy requiring dialysis</a:t>
            </a:r>
          </a:p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Freeman RV  et al. Nephropathy requiring dialysis after </a:t>
            </a:r>
            <a:r>
              <a:rPr lang="en-IN" sz="1800" dirty="0" err="1" smtClean="0">
                <a:solidFill>
                  <a:srgbClr val="0070C0"/>
                </a:solidFill>
              </a:rPr>
              <a:t>percutaneous</a:t>
            </a:r>
            <a:r>
              <a:rPr lang="en-IN" sz="1800" dirty="0" smtClean="0">
                <a:solidFill>
                  <a:srgbClr val="0070C0"/>
                </a:solidFill>
              </a:rPr>
              <a:t> coronary intervention and the critical role of an adjusted contrast dose. Am J </a:t>
            </a:r>
            <a:r>
              <a:rPr lang="en-IN" sz="1800" dirty="0" err="1" smtClean="0">
                <a:solidFill>
                  <a:srgbClr val="0070C0"/>
                </a:solidFill>
              </a:rPr>
              <a:t>Cardiol</a:t>
            </a:r>
            <a:r>
              <a:rPr lang="en-IN" sz="1800" dirty="0" smtClean="0">
                <a:solidFill>
                  <a:srgbClr val="0070C0"/>
                </a:solidFill>
              </a:rPr>
              <a:t> 2002</a:t>
            </a: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Second dose of contrast  </a:t>
            </a:r>
            <a:r>
              <a:rPr lang="en-IN" sz="2000" dirty="0" smtClean="0">
                <a:solidFill>
                  <a:srgbClr val="FF0000"/>
                </a:solidFill>
              </a:rPr>
              <a:t>≤ 48 hrs </a:t>
            </a:r>
            <a:r>
              <a:rPr lang="en-IN" sz="2000" dirty="0" smtClean="0">
                <a:sym typeface="Wingdings" pitchFamily="2" charset="2"/>
              </a:rPr>
              <a:t></a:t>
            </a:r>
            <a:r>
              <a:rPr lang="en-IN" sz="2000" dirty="0" smtClean="0"/>
              <a:t> significantly increased risk of CIN</a:t>
            </a:r>
          </a:p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Trivedi</a:t>
            </a:r>
            <a:r>
              <a:rPr lang="en-IN" sz="1800" dirty="0" smtClean="0">
                <a:solidFill>
                  <a:srgbClr val="0070C0"/>
                </a:solidFill>
              </a:rPr>
              <a:t> H, Foley WD. Contrast-induced nephropathy after a second contrast exposure. </a:t>
            </a:r>
            <a:r>
              <a:rPr lang="en-IN" sz="1800" dirty="0" err="1" smtClean="0">
                <a:solidFill>
                  <a:srgbClr val="0070C0"/>
                </a:solidFill>
              </a:rPr>
              <a:t>Ren</a:t>
            </a:r>
            <a:r>
              <a:rPr lang="en-IN" sz="1800" dirty="0" smtClean="0">
                <a:solidFill>
                  <a:srgbClr val="0070C0"/>
                </a:solidFill>
              </a:rPr>
              <a:t> Fail 2010 </a:t>
            </a:r>
          </a:p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</a:t>
            </a:r>
          </a:p>
          <a:p>
            <a:r>
              <a:rPr lang="en-US" sz="2000" dirty="0" smtClean="0"/>
              <a:t>Independent predictors of CIN </a:t>
            </a:r>
          </a:p>
          <a:p>
            <a:pPr lvl="1"/>
            <a:r>
              <a:rPr lang="en-US" sz="2000" dirty="0" smtClean="0"/>
              <a:t>LVEF (P = 0.02)</a:t>
            </a:r>
          </a:p>
          <a:p>
            <a:pPr lvl="1"/>
            <a:r>
              <a:rPr lang="en-US" sz="2000" dirty="0" smtClean="0"/>
              <a:t>Contrast volume (P = 0.01)</a:t>
            </a:r>
          </a:p>
          <a:p>
            <a:pPr>
              <a:buNone/>
            </a:pPr>
            <a:r>
              <a:rPr lang="en-IN" sz="2400" dirty="0" smtClean="0">
                <a:solidFill>
                  <a:srgbClr val="0070C0"/>
                </a:solidFill>
              </a:rPr>
              <a:t>	</a:t>
            </a:r>
            <a:r>
              <a:rPr lang="en-IN" sz="1700" dirty="0" err="1" smtClean="0">
                <a:solidFill>
                  <a:srgbClr val="0070C0"/>
                </a:solidFill>
              </a:rPr>
              <a:t>Gruberg</a:t>
            </a:r>
            <a:r>
              <a:rPr lang="en-IN" sz="1700" dirty="0" smtClean="0">
                <a:solidFill>
                  <a:srgbClr val="0070C0"/>
                </a:solidFill>
              </a:rPr>
              <a:t> L et al. The prognostic implications of further renal function deterioration within 48 h of interventional coronary procedures in patients with pre-existent chronic renal insufficiency. J Am </a:t>
            </a:r>
            <a:r>
              <a:rPr lang="en-IN" sz="1700" dirty="0" err="1" smtClean="0">
                <a:solidFill>
                  <a:srgbClr val="0070C0"/>
                </a:solidFill>
              </a:rPr>
              <a:t>Coll</a:t>
            </a:r>
            <a:r>
              <a:rPr lang="en-IN" sz="1700" dirty="0" smtClean="0">
                <a:solidFill>
                  <a:srgbClr val="0070C0"/>
                </a:solidFill>
              </a:rPr>
              <a:t> </a:t>
            </a:r>
            <a:r>
              <a:rPr lang="en-IN" sz="1700" dirty="0" err="1" smtClean="0">
                <a:solidFill>
                  <a:srgbClr val="0070C0"/>
                </a:solidFill>
              </a:rPr>
              <a:t>Cardiol</a:t>
            </a:r>
            <a:r>
              <a:rPr lang="en-IN" sz="1700" dirty="0" smtClean="0">
                <a:solidFill>
                  <a:srgbClr val="0070C0"/>
                </a:solidFill>
              </a:rPr>
              <a:t> 2000</a:t>
            </a:r>
            <a:endParaRPr lang="en-IN" sz="2400" dirty="0" smtClean="0"/>
          </a:p>
          <a:p>
            <a:pPr>
              <a:buNone/>
            </a:pPr>
            <a:endParaRPr lang="en-IN" sz="18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5400" y="5562600"/>
            <a:ext cx="26670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533400" y="2895600"/>
            <a:ext cx="80010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533400" y="349627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chemeClr val="bg1"/>
                </a:solidFill>
              </a:rPr>
              <a:t>The primary benefit of </a:t>
            </a:r>
            <a:r>
              <a:rPr lang="en-IN" sz="2000" dirty="0" err="1" smtClean="0">
                <a:solidFill>
                  <a:schemeClr val="bg1"/>
                </a:solidFill>
              </a:rPr>
              <a:t>nonionic</a:t>
            </a:r>
            <a:r>
              <a:rPr lang="en-IN" sz="2000" dirty="0" smtClean="0">
                <a:solidFill>
                  <a:schemeClr val="bg1"/>
                </a:solidFill>
              </a:rPr>
              <a:t> contrast agents (LOCM/IOCM) is seen in high-risk patients (</a:t>
            </a:r>
            <a:r>
              <a:rPr lang="en-IN" sz="2000" dirty="0" err="1" smtClean="0">
                <a:solidFill>
                  <a:schemeClr val="bg1"/>
                </a:solidFill>
              </a:rPr>
              <a:t>S.Cr</a:t>
            </a:r>
            <a:r>
              <a:rPr lang="en-IN" sz="2000" dirty="0" smtClean="0">
                <a:solidFill>
                  <a:schemeClr val="bg1"/>
                </a:solidFill>
              </a:rPr>
              <a:t> ≥1.5 mg/</a:t>
            </a:r>
            <a:r>
              <a:rPr lang="en-IN" sz="2000" dirty="0" err="1" smtClean="0">
                <a:solidFill>
                  <a:schemeClr val="bg1"/>
                </a:solidFill>
              </a:rPr>
              <a:t>dL</a:t>
            </a:r>
            <a:r>
              <a:rPr lang="en-IN" sz="2000" dirty="0" smtClean="0">
                <a:solidFill>
                  <a:schemeClr val="bg1"/>
                </a:solidFill>
              </a:rPr>
              <a:t> or  GFR &lt;60 </a:t>
            </a:r>
            <a:r>
              <a:rPr lang="en-IN" sz="2000" dirty="0" err="1" smtClean="0">
                <a:solidFill>
                  <a:schemeClr val="bg1"/>
                </a:solidFill>
              </a:rPr>
              <a:t>mL</a:t>
            </a:r>
            <a:r>
              <a:rPr lang="en-IN" sz="2000" dirty="0" smtClean="0">
                <a:solidFill>
                  <a:schemeClr val="bg1"/>
                </a:solidFill>
              </a:rPr>
              <a:t>/min/1.73 m</a:t>
            </a:r>
            <a:r>
              <a:rPr lang="en-IN" sz="2000" baseline="30000" dirty="0" smtClean="0">
                <a:solidFill>
                  <a:schemeClr val="bg1"/>
                </a:solidFill>
              </a:rPr>
              <a:t>2</a:t>
            </a:r>
            <a:r>
              <a:rPr lang="en-IN" sz="2000" dirty="0" smtClean="0">
                <a:solidFill>
                  <a:schemeClr val="bg1"/>
                </a:solidFill>
              </a:rPr>
              <a:t>), particularly in diabetics</a:t>
            </a:r>
          </a:p>
          <a:p>
            <a:endParaRPr lang="en-IN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CIN - Definition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/>
              <a:t>KDIGO definition</a:t>
            </a:r>
          </a:p>
          <a:p>
            <a:pPr>
              <a:buNone/>
            </a:pPr>
            <a:r>
              <a:rPr lang="en-IN" sz="2200" dirty="0" smtClean="0"/>
              <a:t>CIN is defined when one of the following criteria is met </a:t>
            </a:r>
          </a:p>
          <a:p>
            <a:pPr>
              <a:lnSpc>
                <a:spcPct val="150000"/>
              </a:lnSpc>
            </a:pPr>
            <a:r>
              <a:rPr lang="en-IN" sz="2200" dirty="0" smtClean="0"/>
              <a:t>Serum </a:t>
            </a:r>
            <a:r>
              <a:rPr lang="en-IN" sz="2200" dirty="0" err="1" smtClean="0"/>
              <a:t>creatinine</a:t>
            </a:r>
            <a:r>
              <a:rPr lang="en-IN" sz="2200" dirty="0" smtClean="0"/>
              <a:t> rises by ≥ 0.3mg/dl  within 48 hrs </a:t>
            </a:r>
          </a:p>
          <a:p>
            <a:pPr>
              <a:lnSpc>
                <a:spcPct val="150000"/>
              </a:lnSpc>
            </a:pPr>
            <a:r>
              <a:rPr lang="en-IN" sz="2200" dirty="0" smtClean="0"/>
              <a:t>Serum </a:t>
            </a:r>
            <a:r>
              <a:rPr lang="en-IN" sz="2200" dirty="0" err="1" smtClean="0"/>
              <a:t>creatinine</a:t>
            </a:r>
            <a:r>
              <a:rPr lang="en-IN" sz="2200" dirty="0" smtClean="0"/>
              <a:t> rises ≥ 1.5 fold from the baseline value </a:t>
            </a:r>
          </a:p>
          <a:p>
            <a:pPr>
              <a:lnSpc>
                <a:spcPct val="150000"/>
              </a:lnSpc>
            </a:pPr>
            <a:r>
              <a:rPr lang="en-IN" sz="2200" dirty="0" smtClean="0"/>
              <a:t>Urine output is &lt; 0.5ml/kg/hr for &gt;6 consecutive hrs</a:t>
            </a:r>
          </a:p>
          <a:p>
            <a:pPr>
              <a:lnSpc>
                <a:spcPct val="150000"/>
              </a:lnSpc>
            </a:pPr>
            <a:endParaRPr lang="en-US" sz="2200" dirty="0" smtClean="0"/>
          </a:p>
          <a:p>
            <a:pPr>
              <a:lnSpc>
                <a:spcPct val="150000"/>
              </a:lnSpc>
            </a:pPr>
            <a:r>
              <a:rPr lang="en-IN" sz="2000" dirty="0" smtClean="0"/>
              <a:t>Trials : ≥0.5 mg/</a:t>
            </a:r>
            <a:r>
              <a:rPr lang="en-IN" sz="2000" dirty="0" err="1" smtClean="0"/>
              <a:t>dL</a:t>
            </a:r>
            <a:r>
              <a:rPr lang="en-IN" sz="2000" dirty="0" smtClean="0"/>
              <a:t> or ≥25 to 50% above baseline within 48-72 hrs</a:t>
            </a:r>
          </a:p>
          <a:p>
            <a:pPr>
              <a:lnSpc>
                <a:spcPct val="150000"/>
              </a:lnSpc>
            </a:pPr>
            <a:endParaRPr lang="en-IN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rmAutofit fontScale="90000"/>
          </a:bodyPr>
          <a:lstStyle/>
          <a:p>
            <a:r>
              <a:rPr lang="en-IN" sz="3600" dirty="0" smtClean="0"/>
              <a:t>Carbon dioxide :  An alternative contrast agent</a:t>
            </a:r>
            <a:br>
              <a:rPr lang="en-IN" sz="3600" dirty="0" smtClean="0"/>
            </a:br>
            <a:r>
              <a:rPr lang="en-IN" sz="3600" dirty="0" smtClean="0"/>
              <a:t> 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Autofit/>
          </a:bodyPr>
          <a:lstStyle/>
          <a:p>
            <a:r>
              <a:rPr lang="en-IN" sz="2000" dirty="0" smtClean="0"/>
              <a:t>Used alone or with small amounts of iodinated contrast</a:t>
            </a:r>
          </a:p>
          <a:p>
            <a:endParaRPr lang="en-IN" sz="800" dirty="0" smtClean="0"/>
          </a:p>
          <a:p>
            <a:r>
              <a:rPr lang="en-IN" sz="2000" dirty="0" smtClean="0"/>
              <a:t>Satisfactory imaging and procedural results with modern imaging technology (DSA)  (</a:t>
            </a:r>
            <a:r>
              <a:rPr lang="en-IN" sz="2000" dirty="0" err="1" smtClean="0">
                <a:solidFill>
                  <a:srgbClr val="0070C0"/>
                </a:solidFill>
              </a:rPr>
              <a:t>Schreier</a:t>
            </a:r>
            <a:r>
              <a:rPr lang="en-IN" sz="2000" dirty="0" smtClean="0">
                <a:solidFill>
                  <a:srgbClr val="0070C0"/>
                </a:solidFill>
              </a:rPr>
              <a:t> DZ et al.  Arch </a:t>
            </a:r>
            <a:r>
              <a:rPr lang="en-IN" sz="2000" dirty="0" err="1" smtClean="0">
                <a:solidFill>
                  <a:srgbClr val="0070C0"/>
                </a:solidFill>
              </a:rPr>
              <a:t>Surg</a:t>
            </a:r>
            <a:r>
              <a:rPr lang="en-IN" sz="2000" dirty="0" smtClean="0">
                <a:solidFill>
                  <a:srgbClr val="0070C0"/>
                </a:solidFill>
              </a:rPr>
              <a:t> 1996)</a:t>
            </a:r>
          </a:p>
          <a:p>
            <a:endParaRPr lang="en-IN" sz="800" dirty="0" smtClean="0"/>
          </a:p>
          <a:p>
            <a:r>
              <a:rPr lang="en-IN" sz="2000" dirty="0" smtClean="0"/>
              <a:t>No or little </a:t>
            </a:r>
            <a:r>
              <a:rPr lang="en-IN" sz="2000" dirty="0" err="1" smtClean="0"/>
              <a:t>nephrotoxicity</a:t>
            </a:r>
            <a:r>
              <a:rPr lang="en-IN" sz="2000" dirty="0" smtClean="0"/>
              <a:t>, cheap, non-allergenic</a:t>
            </a:r>
          </a:p>
          <a:p>
            <a:endParaRPr lang="en-IN" sz="800" dirty="0" smtClean="0"/>
          </a:p>
          <a:p>
            <a:r>
              <a:rPr lang="en-IN" sz="2000" dirty="0" smtClean="0"/>
              <a:t>Risk of neurotoxicity</a:t>
            </a:r>
          </a:p>
          <a:p>
            <a:pPr lvl="1"/>
            <a:r>
              <a:rPr lang="en-IN" sz="2000" dirty="0" smtClean="0"/>
              <a:t>Injected close to the cerebral circulation</a:t>
            </a:r>
          </a:p>
          <a:p>
            <a:pPr lvl="1"/>
            <a:r>
              <a:rPr lang="en-IN" sz="2000" dirty="0" smtClean="0"/>
              <a:t>Right-to-left </a:t>
            </a:r>
            <a:r>
              <a:rPr lang="en-IN" sz="2000" dirty="0" err="1" smtClean="0"/>
              <a:t>intracardiac</a:t>
            </a:r>
            <a:r>
              <a:rPr lang="en-IN" sz="2000" dirty="0" smtClean="0"/>
              <a:t> shunt  </a:t>
            </a:r>
          </a:p>
          <a:p>
            <a:pPr lvl="1"/>
            <a:r>
              <a:rPr lang="en-IN" sz="2000" dirty="0" smtClean="0"/>
              <a:t>Cannot be used for </a:t>
            </a:r>
            <a:r>
              <a:rPr lang="en-IN" sz="2000" dirty="0" err="1" smtClean="0"/>
              <a:t>cerebrovascular</a:t>
            </a:r>
            <a:r>
              <a:rPr lang="en-IN" sz="2000" dirty="0" smtClean="0"/>
              <a:t> imaging</a:t>
            </a:r>
          </a:p>
          <a:p>
            <a:pPr lvl="1"/>
            <a:endParaRPr lang="en-IN" sz="800" dirty="0" smtClean="0"/>
          </a:p>
          <a:p>
            <a:r>
              <a:rPr lang="en-IN" sz="2000" dirty="0" smtClean="0"/>
              <a:t>Limited to imaging below the diaphragm 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Volume administration, </a:t>
            </a:r>
            <a:r>
              <a:rPr lang="en-IN" dirty="0" err="1" smtClean="0"/>
              <a:t>mannitol</a:t>
            </a:r>
            <a:r>
              <a:rPr lang="en-IN" dirty="0" smtClean="0"/>
              <a:t> and diuretics  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Diuretics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200" dirty="0" smtClean="0">
                <a:solidFill>
                  <a:srgbClr val="0070C0"/>
                </a:solidFill>
              </a:rPr>
              <a:t>	</a:t>
            </a:r>
            <a:r>
              <a:rPr lang="en-IN" sz="1800" dirty="0" smtClean="0">
                <a:solidFill>
                  <a:srgbClr val="0070C0"/>
                </a:solidFill>
              </a:rPr>
              <a:t>Solomon R  et al. Effects of saline, </a:t>
            </a:r>
            <a:r>
              <a:rPr lang="en-IN" sz="1800" dirty="0" err="1" smtClean="0">
                <a:solidFill>
                  <a:srgbClr val="0070C0"/>
                </a:solidFill>
              </a:rPr>
              <a:t>mannitol</a:t>
            </a:r>
            <a:r>
              <a:rPr lang="en-IN" sz="1800" dirty="0" smtClean="0">
                <a:solidFill>
                  <a:srgbClr val="0070C0"/>
                </a:solidFill>
              </a:rPr>
              <a:t>, and </a:t>
            </a:r>
            <a:r>
              <a:rPr lang="en-IN" sz="1800" dirty="0" err="1" smtClean="0">
                <a:solidFill>
                  <a:srgbClr val="0070C0"/>
                </a:solidFill>
              </a:rPr>
              <a:t>furosemide</a:t>
            </a:r>
            <a:r>
              <a:rPr lang="en-IN" sz="1800" dirty="0" smtClean="0">
                <a:solidFill>
                  <a:srgbClr val="0070C0"/>
                </a:solidFill>
              </a:rPr>
              <a:t> to prevent acute decreases in renal function induced by </a:t>
            </a:r>
            <a:r>
              <a:rPr lang="en-IN" sz="1800" dirty="0" err="1" smtClean="0">
                <a:solidFill>
                  <a:srgbClr val="0070C0"/>
                </a:solidFill>
              </a:rPr>
              <a:t>radiocontrast</a:t>
            </a:r>
            <a:r>
              <a:rPr lang="en-IN" sz="1800" dirty="0" smtClean="0">
                <a:solidFill>
                  <a:srgbClr val="0070C0"/>
                </a:solidFill>
              </a:rPr>
              <a:t> agents. N </a:t>
            </a:r>
            <a:r>
              <a:rPr lang="en-IN" sz="1800" dirty="0" err="1" smtClean="0">
                <a:solidFill>
                  <a:srgbClr val="0070C0"/>
                </a:solidFill>
              </a:rPr>
              <a:t>Engl</a:t>
            </a:r>
            <a:r>
              <a:rPr lang="en-IN" sz="1800" dirty="0" smtClean="0">
                <a:solidFill>
                  <a:srgbClr val="0070C0"/>
                </a:solidFill>
              </a:rPr>
              <a:t> J Med 1994</a:t>
            </a:r>
            <a:endParaRPr lang="en-IN" sz="2200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000" dirty="0" smtClean="0"/>
              <a:t>78 patients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Stable CKD (mean cr.  2.1 mg/</a:t>
            </a:r>
            <a:r>
              <a:rPr lang="en-IN" sz="2000" dirty="0" err="1" smtClean="0"/>
              <a:t>dL</a:t>
            </a:r>
            <a:r>
              <a:rPr lang="en-IN" sz="2000" dirty="0" smtClean="0"/>
              <a:t> ) awaiting CAG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Randomly assigned to one of three regimens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>
                <a:solidFill>
                  <a:srgbClr val="0070C0"/>
                </a:solidFill>
              </a:rPr>
              <a:t>0.45% saline </a:t>
            </a:r>
            <a:r>
              <a:rPr lang="en-IN" sz="2000" dirty="0" smtClean="0"/>
              <a:t>at a rate of 1 </a:t>
            </a:r>
            <a:r>
              <a:rPr lang="en-IN" sz="2000" dirty="0" err="1" smtClean="0"/>
              <a:t>mL</a:t>
            </a:r>
            <a:r>
              <a:rPr lang="en-IN" sz="2000" dirty="0" smtClean="0"/>
              <a:t>/kg/hr for 12 hrs before and 12 hrs after CAG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0.45% saline + 25 g of </a:t>
            </a:r>
            <a:r>
              <a:rPr lang="en-IN" sz="2000" dirty="0" smtClean="0">
                <a:solidFill>
                  <a:srgbClr val="0070C0"/>
                </a:solidFill>
              </a:rPr>
              <a:t>iv </a:t>
            </a:r>
            <a:r>
              <a:rPr lang="en-IN" sz="2000" dirty="0" err="1" smtClean="0">
                <a:solidFill>
                  <a:srgbClr val="0070C0"/>
                </a:solidFill>
              </a:rPr>
              <a:t>mannitol</a:t>
            </a:r>
            <a:r>
              <a:rPr lang="en-IN" sz="2000" dirty="0" smtClean="0"/>
              <a:t> (1 hr before procedure)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0.45% saline + 80 mg of </a:t>
            </a:r>
            <a:r>
              <a:rPr lang="en-IN" sz="2000" dirty="0" smtClean="0">
                <a:solidFill>
                  <a:srgbClr val="0070C0"/>
                </a:solidFill>
              </a:rPr>
              <a:t>iv </a:t>
            </a:r>
            <a:r>
              <a:rPr lang="en-IN" sz="2000" dirty="0" err="1" smtClean="0">
                <a:solidFill>
                  <a:srgbClr val="0070C0"/>
                </a:solidFill>
              </a:rPr>
              <a:t>furosemide</a:t>
            </a:r>
            <a:r>
              <a:rPr lang="en-IN" sz="2000" dirty="0" smtClean="0"/>
              <a:t> (30 </a:t>
            </a:r>
            <a:r>
              <a:rPr lang="en-IN" sz="2000" dirty="0" err="1" smtClean="0"/>
              <a:t>mins</a:t>
            </a:r>
            <a:r>
              <a:rPr lang="en-IN" sz="2000" dirty="0" smtClean="0"/>
              <a:t> before CAG)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AKI : rise in the serum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of ≥ 0.5 mg/</a:t>
            </a:r>
            <a:r>
              <a:rPr lang="en-IN" sz="2000" dirty="0" err="1" smtClean="0"/>
              <a:t>dL</a:t>
            </a:r>
            <a:endParaRPr lang="en-IN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2362200"/>
            <a:ext cx="9144000" cy="297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/>
          <p:cNvSpPr txBox="1"/>
          <p:nvPr/>
        </p:nvSpPr>
        <p:spPr>
          <a:xfrm>
            <a:off x="0" y="2819400"/>
            <a:ext cx="9144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chemeClr val="bg1"/>
                </a:solidFill>
              </a:rPr>
              <a:t>AKI : </a:t>
            </a:r>
          </a:p>
          <a:p>
            <a:pPr lvl="1"/>
            <a:r>
              <a:rPr lang="en-IN" sz="2000" dirty="0" smtClean="0">
                <a:solidFill>
                  <a:schemeClr val="bg1"/>
                </a:solidFill>
              </a:rPr>
              <a:t>Lowest in the group treated with saline alone</a:t>
            </a:r>
          </a:p>
          <a:p>
            <a:pPr lvl="1"/>
            <a:endParaRPr lang="en-IN" sz="800" dirty="0" smtClean="0">
              <a:solidFill>
                <a:schemeClr val="bg1"/>
              </a:solidFill>
            </a:endParaRPr>
          </a:p>
          <a:p>
            <a:pPr lvl="1"/>
            <a:r>
              <a:rPr lang="en-IN" sz="2000" dirty="0" err="1" smtClean="0">
                <a:solidFill>
                  <a:schemeClr val="bg1"/>
                </a:solidFill>
              </a:rPr>
              <a:t>Mannitol</a:t>
            </a:r>
            <a:r>
              <a:rPr lang="en-IN" sz="2000" dirty="0" smtClean="0">
                <a:solidFill>
                  <a:schemeClr val="bg1"/>
                </a:solidFill>
              </a:rPr>
              <a:t> was of no added benefit</a:t>
            </a:r>
          </a:p>
          <a:p>
            <a:pPr lvl="1"/>
            <a:endParaRPr lang="en-IN" sz="800" dirty="0" smtClean="0">
              <a:solidFill>
                <a:schemeClr val="bg1"/>
              </a:solidFill>
            </a:endParaRPr>
          </a:p>
          <a:p>
            <a:pPr lvl="1"/>
            <a:r>
              <a:rPr lang="en-IN" sz="2000" dirty="0" err="1" smtClean="0">
                <a:solidFill>
                  <a:schemeClr val="bg1"/>
                </a:solidFill>
              </a:rPr>
              <a:t>Furosemide</a:t>
            </a:r>
            <a:r>
              <a:rPr lang="en-IN" sz="2000" dirty="0" smtClean="0">
                <a:solidFill>
                  <a:schemeClr val="bg1"/>
                </a:solidFill>
              </a:rPr>
              <a:t> therapy slightly increased the risk (despite absence of volume depletion)</a:t>
            </a:r>
          </a:p>
          <a:p>
            <a:endParaRPr lang="en-IN" sz="2000" dirty="0" smtClean="0">
              <a:solidFill>
                <a:schemeClr val="bg1"/>
              </a:solidFill>
            </a:endParaRPr>
          </a:p>
          <a:p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Saline : superior to dopamine, </a:t>
            </a:r>
            <a:r>
              <a:rPr lang="en-US" sz="3200" dirty="0" err="1" smtClean="0"/>
              <a:t>mannitol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1900" dirty="0" smtClean="0">
                <a:solidFill>
                  <a:srgbClr val="0070C0"/>
                </a:solidFill>
              </a:rPr>
              <a:t>	Weisberg LS et al. Risk of </a:t>
            </a:r>
            <a:r>
              <a:rPr lang="en-IN" sz="1900" dirty="0" err="1" smtClean="0">
                <a:solidFill>
                  <a:srgbClr val="0070C0"/>
                </a:solidFill>
              </a:rPr>
              <a:t>radiocontrast</a:t>
            </a:r>
            <a:r>
              <a:rPr lang="en-IN" sz="1900" dirty="0" smtClean="0">
                <a:solidFill>
                  <a:srgbClr val="0070C0"/>
                </a:solidFill>
              </a:rPr>
              <a:t> nephropathy in patients with and without diabetes mellitus. Kidney </a:t>
            </a:r>
            <a:r>
              <a:rPr lang="en-IN" sz="1900" dirty="0" err="1" smtClean="0">
                <a:solidFill>
                  <a:srgbClr val="0070C0"/>
                </a:solidFill>
              </a:rPr>
              <a:t>Int</a:t>
            </a:r>
            <a:r>
              <a:rPr lang="en-IN" sz="1900" dirty="0" smtClean="0">
                <a:solidFill>
                  <a:srgbClr val="0070C0"/>
                </a:solidFill>
              </a:rPr>
              <a:t> 1994</a:t>
            </a:r>
          </a:p>
          <a:p>
            <a:pPr>
              <a:buNone/>
            </a:pPr>
            <a:endParaRPr lang="en-IN" sz="8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50 patients (24 diabetics)</a:t>
            </a:r>
          </a:p>
          <a:p>
            <a:endParaRPr lang="en-IN" sz="800" dirty="0" smtClean="0"/>
          </a:p>
          <a:p>
            <a:r>
              <a:rPr lang="en-IN" sz="2000" dirty="0" smtClean="0"/>
              <a:t>Moderate CKD (mean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2.5 mg/</a:t>
            </a:r>
            <a:r>
              <a:rPr lang="en-IN" sz="2000" dirty="0" err="1" smtClean="0"/>
              <a:t>dL</a:t>
            </a:r>
            <a:r>
              <a:rPr lang="en-IN" sz="2000" dirty="0" smtClean="0"/>
              <a:t> ) awaiting CAG </a:t>
            </a:r>
          </a:p>
          <a:p>
            <a:endParaRPr lang="en-IN" sz="800" dirty="0" smtClean="0"/>
          </a:p>
          <a:p>
            <a:r>
              <a:rPr lang="en-IN" sz="2000" dirty="0" smtClean="0"/>
              <a:t>Randomly assigned to receive </a:t>
            </a:r>
          </a:p>
          <a:p>
            <a:pPr lvl="1"/>
            <a:r>
              <a:rPr lang="en-IN" sz="2000" dirty="0" smtClean="0"/>
              <a:t>Saline</a:t>
            </a:r>
          </a:p>
          <a:p>
            <a:pPr lvl="1"/>
            <a:r>
              <a:rPr lang="en-IN" sz="2000" dirty="0" smtClean="0"/>
              <a:t>Dopamine [2 mcg/kg/min]</a:t>
            </a:r>
          </a:p>
          <a:p>
            <a:pPr lvl="1"/>
            <a:r>
              <a:rPr lang="en-IN" sz="2000" dirty="0" err="1" smtClean="0"/>
              <a:t>Mannitol</a:t>
            </a:r>
            <a:r>
              <a:rPr lang="en-IN" sz="2000" dirty="0" smtClean="0"/>
              <a:t> [15 g/</a:t>
            </a:r>
            <a:r>
              <a:rPr lang="en-IN" sz="2000" dirty="0" err="1" smtClean="0"/>
              <a:t>dL</a:t>
            </a:r>
            <a:r>
              <a:rPr lang="en-IN" sz="2000" dirty="0" smtClean="0"/>
              <a:t> in 0.45% saline at 100 </a:t>
            </a:r>
            <a:r>
              <a:rPr lang="en-IN" sz="2000" dirty="0" err="1" smtClean="0"/>
              <a:t>mL</a:t>
            </a:r>
            <a:r>
              <a:rPr lang="en-IN" sz="2000" dirty="0" smtClean="0"/>
              <a:t>/h] </a:t>
            </a:r>
          </a:p>
          <a:p>
            <a:pPr lvl="1"/>
            <a:r>
              <a:rPr lang="en-IN" sz="2000" dirty="0" smtClean="0"/>
              <a:t>ANP</a:t>
            </a:r>
          </a:p>
          <a:p>
            <a:pPr lvl="1"/>
            <a:endParaRPr lang="en-IN" sz="800" dirty="0" smtClean="0"/>
          </a:p>
          <a:p>
            <a:r>
              <a:rPr lang="en-IN" sz="2000" dirty="0" smtClean="0"/>
              <a:t>CIN : 25 % increase in </a:t>
            </a:r>
            <a:r>
              <a:rPr lang="en-IN" sz="2000" dirty="0" err="1" smtClean="0"/>
              <a:t>S.Cr</a:t>
            </a:r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Saline : superior to dopamine, </a:t>
            </a:r>
            <a:r>
              <a:rPr lang="en-US" sz="3200" dirty="0" err="1" smtClean="0"/>
              <a:t>mannitol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Results :</a:t>
            </a:r>
          </a:p>
          <a:p>
            <a:pPr lvl="1"/>
            <a:r>
              <a:rPr lang="en-IN" sz="2000" dirty="0" smtClean="0"/>
              <a:t>Saline hydration: 40 % incidence of renal dysfunction in DM and non-DM patients</a:t>
            </a:r>
          </a:p>
          <a:p>
            <a:pPr lvl="1"/>
            <a:r>
              <a:rPr lang="en-IN" sz="2000" dirty="0" smtClean="0"/>
              <a:t>Dopamine, </a:t>
            </a:r>
            <a:r>
              <a:rPr lang="en-IN" sz="2000" dirty="0" err="1" smtClean="0"/>
              <a:t>mannitol</a:t>
            </a:r>
            <a:r>
              <a:rPr lang="en-IN" sz="2000" dirty="0" smtClean="0"/>
              <a:t> and ANP : </a:t>
            </a:r>
          </a:p>
          <a:p>
            <a:pPr lvl="2"/>
            <a:r>
              <a:rPr lang="en-IN" sz="2000" dirty="0" smtClean="0"/>
              <a:t>75 to 83% in diabetics</a:t>
            </a:r>
          </a:p>
          <a:p>
            <a:pPr lvl="2"/>
            <a:r>
              <a:rPr lang="en-IN" sz="2000" dirty="0" err="1" smtClean="0"/>
              <a:t>Nondiabetic</a:t>
            </a:r>
            <a:r>
              <a:rPr lang="en-IN" sz="2000" dirty="0" smtClean="0"/>
              <a:t> patients : No cases of contrast toxicity</a:t>
            </a:r>
          </a:p>
          <a:p>
            <a:pPr lvl="2"/>
            <a:endParaRPr lang="en-IN" sz="2000" dirty="0" smtClean="0"/>
          </a:p>
          <a:p>
            <a:r>
              <a:rPr lang="en-IN" sz="2000" dirty="0" err="1" smtClean="0"/>
              <a:t>Mannitol</a:t>
            </a:r>
            <a:r>
              <a:rPr lang="en-IN" sz="2000" dirty="0" smtClean="0"/>
              <a:t> - associated with significant complications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Forced </a:t>
            </a:r>
            <a:r>
              <a:rPr lang="en-IN" sz="3200" dirty="0" err="1" smtClean="0"/>
              <a:t>euvolemic</a:t>
            </a:r>
            <a:r>
              <a:rPr lang="en-IN" sz="3200" dirty="0" smtClean="0"/>
              <a:t> </a:t>
            </a:r>
            <a:r>
              <a:rPr lang="en-IN" sz="3200" dirty="0" err="1" smtClean="0"/>
              <a:t>diuresis</a:t>
            </a:r>
            <a:r>
              <a:rPr lang="en-IN" sz="3200" dirty="0" smtClean="0"/>
              <a:t> : harmful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Majumdar</a:t>
            </a:r>
            <a:r>
              <a:rPr lang="en-IN" sz="1800" dirty="0" smtClean="0">
                <a:solidFill>
                  <a:srgbClr val="0070C0"/>
                </a:solidFill>
              </a:rPr>
              <a:t> SR et al. Forced </a:t>
            </a:r>
            <a:r>
              <a:rPr lang="en-IN" sz="1800" dirty="0" err="1" smtClean="0">
                <a:solidFill>
                  <a:srgbClr val="0070C0"/>
                </a:solidFill>
              </a:rPr>
              <a:t>euvolemic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diuresis</a:t>
            </a:r>
            <a:r>
              <a:rPr lang="en-IN" sz="1800" dirty="0" smtClean="0">
                <a:solidFill>
                  <a:srgbClr val="0070C0"/>
                </a:solidFill>
              </a:rPr>
              <a:t> with </a:t>
            </a:r>
            <a:r>
              <a:rPr lang="en-IN" sz="1800" dirty="0" err="1" smtClean="0">
                <a:solidFill>
                  <a:srgbClr val="0070C0"/>
                </a:solidFill>
              </a:rPr>
              <a:t>mannitol</a:t>
            </a:r>
            <a:r>
              <a:rPr lang="en-IN" sz="1800" dirty="0" smtClean="0">
                <a:solidFill>
                  <a:srgbClr val="0070C0"/>
                </a:solidFill>
              </a:rPr>
              <a:t> and </a:t>
            </a:r>
            <a:r>
              <a:rPr lang="en-IN" sz="1800" dirty="0" err="1" smtClean="0">
                <a:solidFill>
                  <a:srgbClr val="0070C0"/>
                </a:solidFill>
              </a:rPr>
              <a:t>furosemide</a:t>
            </a:r>
            <a:r>
              <a:rPr lang="en-IN" sz="1800" dirty="0" smtClean="0">
                <a:solidFill>
                  <a:srgbClr val="0070C0"/>
                </a:solidFill>
              </a:rPr>
              <a:t> for prevention of contrast-induced nephropathy in patients with CKD undergoing coronary angiography: a randomized controlled trial. Am J Kidney </a:t>
            </a:r>
            <a:r>
              <a:rPr lang="en-IN" sz="1800" dirty="0" err="1" smtClean="0">
                <a:solidFill>
                  <a:srgbClr val="0070C0"/>
                </a:solidFill>
              </a:rPr>
              <a:t>Dis</a:t>
            </a:r>
            <a:r>
              <a:rPr lang="en-IN" sz="1800" dirty="0" smtClean="0">
                <a:solidFill>
                  <a:srgbClr val="0070C0"/>
                </a:solidFill>
              </a:rPr>
              <a:t> 2009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RCT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92 patients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Moderate renal insufficiency (mean </a:t>
            </a:r>
            <a:r>
              <a:rPr lang="en-IN" sz="2400" dirty="0" err="1" smtClean="0"/>
              <a:t>S.Cr</a:t>
            </a:r>
            <a:r>
              <a:rPr lang="en-IN" sz="2400" dirty="0" smtClean="0"/>
              <a:t>  2.8 mg/</a:t>
            </a:r>
            <a:r>
              <a:rPr lang="en-IN" sz="2400" dirty="0" err="1" smtClean="0"/>
              <a:t>dL</a:t>
            </a:r>
            <a:r>
              <a:rPr lang="en-IN" sz="2400" dirty="0" smtClean="0"/>
              <a:t> )</a:t>
            </a:r>
          </a:p>
          <a:p>
            <a:pPr>
              <a:lnSpc>
                <a:spcPct val="150000"/>
              </a:lnSpc>
            </a:pPr>
            <a:r>
              <a:rPr lang="en-IN" sz="2400" dirty="0" err="1" smtClean="0"/>
              <a:t>Mannitol</a:t>
            </a:r>
            <a:r>
              <a:rPr lang="en-IN" sz="2400" dirty="0" smtClean="0"/>
              <a:t> + </a:t>
            </a:r>
            <a:r>
              <a:rPr lang="en-IN" sz="2400" dirty="0" err="1" smtClean="0"/>
              <a:t>furosemide</a:t>
            </a:r>
            <a:r>
              <a:rPr lang="en-IN" sz="2400" dirty="0" smtClean="0"/>
              <a:t>  </a:t>
            </a:r>
            <a:r>
              <a:rPr lang="en-IN" sz="2400" dirty="0" err="1" smtClean="0"/>
              <a:t>vs</a:t>
            </a:r>
            <a:r>
              <a:rPr lang="en-IN" sz="2400" dirty="0" smtClean="0"/>
              <a:t>  placebo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500 ml 0.45% saline + 25g </a:t>
            </a:r>
            <a:r>
              <a:rPr lang="en-US" sz="2400" dirty="0" err="1" smtClean="0"/>
              <a:t>mannitol</a:t>
            </a:r>
            <a:r>
              <a:rPr lang="en-US" sz="2400" dirty="0" smtClean="0"/>
              <a:t> + 100mg </a:t>
            </a:r>
            <a:r>
              <a:rPr lang="en-US" sz="2400" dirty="0" err="1" smtClean="0"/>
              <a:t>frusemide</a:t>
            </a:r>
            <a:endParaRPr lang="en-IN" sz="2400" dirty="0" smtClean="0"/>
          </a:p>
          <a:p>
            <a:pPr>
              <a:lnSpc>
                <a:spcPct val="150000"/>
              </a:lnSpc>
            </a:pPr>
            <a:r>
              <a:rPr lang="en-IN" sz="2400" dirty="0" smtClean="0"/>
              <a:t>AKI : 25% increase in </a:t>
            </a:r>
            <a:r>
              <a:rPr lang="en-IN" sz="2400" dirty="0" err="1" smtClean="0"/>
              <a:t>S.Cr</a:t>
            </a:r>
            <a:endParaRPr lang="en-IN" sz="2400" dirty="0" smtClean="0"/>
          </a:p>
          <a:p>
            <a:pPr>
              <a:lnSpc>
                <a:spcPct val="150000"/>
              </a:lnSpc>
            </a:pPr>
            <a:r>
              <a:rPr lang="en-IN" sz="2400" dirty="0" smtClean="0"/>
              <a:t>Result : </a:t>
            </a:r>
          </a:p>
          <a:p>
            <a:pPr lvl="1">
              <a:lnSpc>
                <a:spcPct val="150000"/>
              </a:lnSpc>
            </a:pPr>
            <a:r>
              <a:rPr lang="en-IN" sz="2400" dirty="0" smtClean="0">
                <a:solidFill>
                  <a:srgbClr val="FF0000"/>
                </a:solidFill>
              </a:rPr>
              <a:t>50% </a:t>
            </a:r>
            <a:r>
              <a:rPr lang="en-IN" sz="2400" dirty="0" err="1" smtClean="0">
                <a:solidFill>
                  <a:srgbClr val="FF0000"/>
                </a:solidFill>
              </a:rPr>
              <a:t>vs</a:t>
            </a:r>
            <a:r>
              <a:rPr lang="en-IN" sz="2400" dirty="0" smtClean="0">
                <a:solidFill>
                  <a:srgbClr val="FF0000"/>
                </a:solidFill>
              </a:rPr>
              <a:t> 28%       p = 0.03</a:t>
            </a:r>
          </a:p>
          <a:p>
            <a:pPr lvl="1">
              <a:lnSpc>
                <a:spcPct val="150000"/>
              </a:lnSpc>
            </a:pPr>
            <a:r>
              <a:rPr lang="en-IN" sz="2400" dirty="0" smtClean="0">
                <a:solidFill>
                  <a:srgbClr val="FF0000"/>
                </a:solidFill>
              </a:rPr>
              <a:t>OR 3.73</a:t>
            </a:r>
            <a:r>
              <a:rPr lang="en-IN" sz="2400" dirty="0" smtClean="0"/>
              <a:t>,   95% CI 1.12-12.38</a:t>
            </a:r>
          </a:p>
          <a:p>
            <a:pPr>
              <a:lnSpc>
                <a:spcPct val="150000"/>
              </a:lnSpc>
            </a:pPr>
            <a:r>
              <a:rPr lang="en-IN" sz="2400" dirty="0" smtClean="0"/>
              <a:t>There was no difference in net fluid balance between the groups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r>
              <a:rPr lang="en-IN" sz="3200" dirty="0" smtClean="0"/>
              <a:t/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IN" sz="2400" dirty="0" smtClean="0"/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				</a:t>
            </a:r>
            <a:r>
              <a:rPr lang="en-IN" sz="2400" dirty="0" err="1" smtClean="0"/>
              <a:t>RenalGuard</a:t>
            </a:r>
            <a:r>
              <a:rPr lang="en-IN" sz="2400" dirty="0" smtClean="0"/>
              <a:t> system </a:t>
            </a:r>
          </a:p>
          <a:p>
            <a:pPr>
              <a:buNone/>
            </a:pPr>
            <a:r>
              <a:rPr lang="en-IN" sz="2400" dirty="0" smtClean="0"/>
              <a:t>			       Fluid management device</a:t>
            </a:r>
          </a:p>
          <a:p>
            <a:pPr>
              <a:buNone/>
            </a:pPr>
            <a:r>
              <a:rPr lang="en-IN" sz="2400" dirty="0" smtClean="0"/>
              <a:t>  Minimize the risk of volume depletion in the setting of a forced </a:t>
            </a:r>
            <a:r>
              <a:rPr lang="en-IN" sz="2400" dirty="0" err="1" smtClean="0"/>
              <a:t>diuresis</a:t>
            </a:r>
            <a:r>
              <a:rPr lang="en-IN" sz="2400" dirty="0" smtClean="0"/>
              <a:t> </a:t>
            </a:r>
            <a:r>
              <a:rPr lang="en-IN" sz="2000" dirty="0" smtClean="0"/>
              <a:t>(</a:t>
            </a:r>
            <a:r>
              <a:rPr lang="en-IN" sz="2000" dirty="0" err="1" smtClean="0">
                <a:solidFill>
                  <a:srgbClr val="0070C0"/>
                </a:solidFill>
              </a:rPr>
              <a:t>Briguori</a:t>
            </a:r>
            <a:r>
              <a:rPr lang="en-IN" sz="2000" dirty="0" smtClean="0">
                <a:solidFill>
                  <a:srgbClr val="0070C0"/>
                </a:solidFill>
              </a:rPr>
              <a:t> C et al. (REMEDIAL II) </a:t>
            </a:r>
            <a:r>
              <a:rPr lang="en-IN" sz="2000" dirty="0" err="1" smtClean="0">
                <a:solidFill>
                  <a:srgbClr val="0070C0"/>
                </a:solidFill>
              </a:rPr>
              <a:t>EuroIntervention</a:t>
            </a:r>
            <a:r>
              <a:rPr lang="en-IN" sz="2000" dirty="0" smtClean="0">
                <a:solidFill>
                  <a:srgbClr val="0070C0"/>
                </a:solidFill>
              </a:rPr>
              <a:t> 2011</a:t>
            </a:r>
            <a:r>
              <a:rPr lang="en-IN" sz="2000" dirty="0" smtClean="0"/>
              <a:t>)</a:t>
            </a:r>
            <a:endParaRPr lang="en-IN" sz="2400" dirty="0" smtClean="0">
              <a:solidFill>
                <a:srgbClr val="0070C0"/>
              </a:solidFill>
            </a:endParaRP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REMEDIAL II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1800" dirty="0" smtClean="0"/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Briguori</a:t>
            </a:r>
            <a:r>
              <a:rPr lang="en-IN" sz="1800" dirty="0" smtClean="0">
                <a:solidFill>
                  <a:srgbClr val="0070C0"/>
                </a:solidFill>
              </a:rPr>
              <a:t> C et al. Renal Insufficiency After Contrast Media Administration Trial II (REMEDIAL II): </a:t>
            </a:r>
            <a:r>
              <a:rPr lang="en-IN" sz="1800" dirty="0" err="1" smtClean="0">
                <a:solidFill>
                  <a:srgbClr val="0070C0"/>
                </a:solidFill>
              </a:rPr>
              <a:t>RenalGuard</a:t>
            </a:r>
            <a:r>
              <a:rPr lang="en-IN" sz="1800" dirty="0" smtClean="0">
                <a:solidFill>
                  <a:srgbClr val="0070C0"/>
                </a:solidFill>
              </a:rPr>
              <a:t> System in high-risk patients for contrast-induced acute kidney injury. Circulation 2011</a:t>
            </a: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r>
              <a:rPr lang="en-US" sz="2000" dirty="0" smtClean="0"/>
              <a:t>Multicenter RCT</a:t>
            </a:r>
          </a:p>
          <a:p>
            <a:endParaRPr lang="en-US" sz="1000" dirty="0" smtClean="0"/>
          </a:p>
          <a:p>
            <a:r>
              <a:rPr lang="en-US" sz="2000" dirty="0" smtClean="0"/>
              <a:t>292 patients</a:t>
            </a:r>
          </a:p>
          <a:p>
            <a:endParaRPr lang="en-US" sz="1000" dirty="0" smtClean="0"/>
          </a:p>
          <a:p>
            <a:r>
              <a:rPr lang="en-US" sz="2000" dirty="0" err="1" smtClean="0"/>
              <a:t>eGFR</a:t>
            </a:r>
            <a:r>
              <a:rPr lang="en-US" sz="2000" dirty="0" smtClean="0"/>
              <a:t> ≤ 30 ml/min/1.73m</a:t>
            </a:r>
            <a:r>
              <a:rPr lang="en-US" sz="2000" baseline="30000" dirty="0" smtClean="0"/>
              <a:t>2</a:t>
            </a:r>
          </a:p>
          <a:p>
            <a:endParaRPr lang="en-US" sz="1000" dirty="0" smtClean="0"/>
          </a:p>
          <a:p>
            <a:r>
              <a:rPr lang="en-US" sz="2000" dirty="0" err="1" smtClean="0"/>
              <a:t>RenalGuard</a:t>
            </a:r>
            <a:r>
              <a:rPr lang="en-US" sz="2000" dirty="0" smtClean="0"/>
              <a:t> group : Hydration with saline and NAC controlled by </a:t>
            </a:r>
            <a:r>
              <a:rPr lang="en-US" sz="2000" dirty="0" err="1" smtClean="0"/>
              <a:t>RenalGuard</a:t>
            </a:r>
            <a:r>
              <a:rPr lang="en-US" sz="2000" dirty="0" smtClean="0"/>
              <a:t> system and </a:t>
            </a:r>
            <a:r>
              <a:rPr lang="en-US" sz="2000" dirty="0" err="1" smtClean="0"/>
              <a:t>frusemide</a:t>
            </a:r>
            <a:endParaRPr lang="en-US" sz="2000" dirty="0" smtClean="0"/>
          </a:p>
          <a:p>
            <a:endParaRPr lang="en-US" sz="1000" dirty="0" smtClean="0"/>
          </a:p>
          <a:p>
            <a:r>
              <a:rPr lang="en-US" sz="2000" dirty="0" smtClean="0"/>
              <a:t>Control : NaHCO</a:t>
            </a:r>
            <a:r>
              <a:rPr lang="en-US" sz="2000" baseline="-25000" dirty="0" smtClean="0"/>
              <a:t>3  </a:t>
            </a:r>
            <a:r>
              <a:rPr lang="en-US" sz="2000" dirty="0" smtClean="0"/>
              <a:t> and NAC</a:t>
            </a:r>
          </a:p>
          <a:p>
            <a:endParaRPr lang="en-US" sz="1000" dirty="0" smtClean="0"/>
          </a:p>
          <a:p>
            <a:r>
              <a:rPr lang="en-US" sz="2000" dirty="0" smtClean="0"/>
              <a:t>CIN : </a:t>
            </a:r>
            <a:r>
              <a:rPr lang="en-US" sz="2000" dirty="0" smtClean="0">
                <a:solidFill>
                  <a:srgbClr val="FF0000"/>
                </a:solidFill>
              </a:rPr>
              <a:t>11% </a:t>
            </a:r>
            <a:r>
              <a:rPr lang="en-US" sz="2000" dirty="0" err="1" smtClean="0">
                <a:solidFill>
                  <a:srgbClr val="FF0000"/>
                </a:solidFill>
              </a:rPr>
              <a:t>vs</a:t>
            </a:r>
            <a:r>
              <a:rPr lang="en-US" sz="2000" dirty="0" smtClean="0">
                <a:solidFill>
                  <a:srgbClr val="FF0000"/>
                </a:solidFill>
              </a:rPr>
              <a:t> 20.5% </a:t>
            </a:r>
          </a:p>
          <a:p>
            <a:pPr>
              <a:buNone/>
            </a:pPr>
            <a:r>
              <a:rPr lang="en-US" sz="2000" dirty="0" smtClean="0"/>
              <a:t>	          OR 0.47 95% CI 0.24 – 0.92</a:t>
            </a:r>
            <a:endParaRPr lang="en-IN" sz="2000" dirty="0" smtClean="0"/>
          </a:p>
          <a:p>
            <a:endParaRPr lang="en-IN" sz="1800" dirty="0"/>
          </a:p>
        </p:txBody>
      </p:sp>
      <p:pic>
        <p:nvPicPr>
          <p:cNvPr id="4" name="Content Placeholder 3" descr="Full_3qtr_Left-16625-ver2-4 scree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2209800"/>
            <a:ext cx="190500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MYTHOS trial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Marenzi</a:t>
            </a:r>
            <a:r>
              <a:rPr lang="en-IN" sz="1800" dirty="0" smtClean="0">
                <a:solidFill>
                  <a:srgbClr val="0070C0"/>
                </a:solidFill>
              </a:rPr>
              <a:t> G et al. Prevention of contrast nephropathy by </a:t>
            </a:r>
            <a:r>
              <a:rPr lang="en-IN" sz="1800" dirty="0" err="1" smtClean="0">
                <a:solidFill>
                  <a:srgbClr val="0070C0"/>
                </a:solidFill>
              </a:rPr>
              <a:t>furosemide</a:t>
            </a:r>
            <a:r>
              <a:rPr lang="en-IN" sz="1800" dirty="0" smtClean="0">
                <a:solidFill>
                  <a:srgbClr val="0070C0"/>
                </a:solidFill>
              </a:rPr>
              <a:t> with matched hydration: the MYTHOS (Induced </a:t>
            </a:r>
            <a:r>
              <a:rPr lang="en-IN" sz="1800" dirty="0" err="1" smtClean="0">
                <a:solidFill>
                  <a:srgbClr val="0070C0"/>
                </a:solidFill>
              </a:rPr>
              <a:t>Diuresis</a:t>
            </a:r>
            <a:r>
              <a:rPr lang="en-IN" sz="1800" dirty="0" smtClean="0">
                <a:solidFill>
                  <a:srgbClr val="0070C0"/>
                </a:solidFill>
              </a:rPr>
              <a:t> With Matched Hydration Compared to Standard Hydration for Contrast Induced Nephropathy Prevention) trial. JACC </a:t>
            </a:r>
            <a:r>
              <a:rPr lang="en-IN" sz="1800" dirty="0" err="1" smtClean="0">
                <a:solidFill>
                  <a:srgbClr val="0070C0"/>
                </a:solidFill>
              </a:rPr>
              <a:t>Cardiovasc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Interv</a:t>
            </a:r>
            <a:r>
              <a:rPr lang="en-IN" sz="1800" dirty="0" smtClean="0">
                <a:solidFill>
                  <a:srgbClr val="0070C0"/>
                </a:solidFill>
              </a:rPr>
              <a:t> 2012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170 patients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CKD</a:t>
            </a:r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Furosemide</a:t>
            </a:r>
            <a:r>
              <a:rPr lang="en-US" sz="2000" dirty="0" smtClean="0"/>
              <a:t> with matched hydration </a:t>
            </a:r>
            <a:r>
              <a:rPr lang="en-US" sz="2000" dirty="0" err="1" smtClean="0"/>
              <a:t>vs</a:t>
            </a:r>
            <a:r>
              <a:rPr lang="en-US" sz="2000" dirty="0" smtClean="0"/>
              <a:t> standard iv saline hydration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250 ml iv saline followed by 0.5mg/kg of </a:t>
            </a:r>
            <a:r>
              <a:rPr lang="en-US" sz="2000" dirty="0" err="1" smtClean="0"/>
              <a:t>furosemide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CIN : </a:t>
            </a:r>
            <a:r>
              <a:rPr lang="en-US" sz="2000" dirty="0" smtClean="0">
                <a:solidFill>
                  <a:srgbClr val="FF0000"/>
                </a:solidFill>
              </a:rPr>
              <a:t>4.6% </a:t>
            </a:r>
            <a:r>
              <a:rPr lang="en-US" sz="2000" dirty="0" err="1" smtClean="0">
                <a:solidFill>
                  <a:srgbClr val="FF0000"/>
                </a:solidFill>
              </a:rPr>
              <a:t>vs</a:t>
            </a:r>
            <a:r>
              <a:rPr lang="en-US" sz="2000" dirty="0" smtClean="0">
                <a:solidFill>
                  <a:srgbClr val="FF0000"/>
                </a:solidFill>
              </a:rPr>
              <a:t> 18%  p = 0.005</a:t>
            </a:r>
            <a:endParaRPr lang="en-IN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Disadvantages of forced </a:t>
            </a:r>
            <a:r>
              <a:rPr lang="en-US" sz="3200" dirty="0" err="1" smtClean="0"/>
              <a:t>diuresis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Concerns about high volume forced </a:t>
            </a:r>
            <a:r>
              <a:rPr lang="en-IN" sz="2000" dirty="0" err="1" smtClean="0"/>
              <a:t>diuresis</a:t>
            </a:r>
            <a:r>
              <a:rPr lang="en-IN" sz="2000" dirty="0" smtClean="0"/>
              <a:t> (even in the setting of carefully matched volume replacement)</a:t>
            </a:r>
          </a:p>
          <a:p>
            <a:pPr lvl="1"/>
            <a:r>
              <a:rPr lang="en-IN" sz="2000" dirty="0" smtClean="0">
                <a:solidFill>
                  <a:srgbClr val="FF0000"/>
                </a:solidFill>
              </a:rPr>
              <a:t>volume overload </a:t>
            </a:r>
            <a:r>
              <a:rPr lang="en-IN" sz="2000" dirty="0" smtClean="0"/>
              <a:t>may ensue if isotonic saline is used to replace urine</a:t>
            </a:r>
          </a:p>
          <a:p>
            <a:pPr lvl="1"/>
            <a:r>
              <a:rPr lang="en-IN" sz="2000" dirty="0" smtClean="0"/>
              <a:t>Urine generally has the tonicity of  half normal saline following loop diuretics</a:t>
            </a:r>
          </a:p>
          <a:p>
            <a:pPr lvl="1"/>
            <a:r>
              <a:rPr lang="en-IN" sz="2000" dirty="0" smtClean="0"/>
              <a:t>Increase in intravascular volume may increase the </a:t>
            </a:r>
            <a:r>
              <a:rPr lang="en-IN" sz="2000" dirty="0" err="1" smtClean="0"/>
              <a:t>eGFR</a:t>
            </a:r>
            <a:r>
              <a:rPr lang="en-IN" sz="2000" dirty="0" smtClean="0"/>
              <a:t> in patients undergoing forced </a:t>
            </a:r>
            <a:r>
              <a:rPr lang="en-IN" sz="2000" dirty="0" err="1" smtClean="0"/>
              <a:t>diuresis</a:t>
            </a:r>
            <a:endParaRPr lang="en-IN" sz="2000" dirty="0" smtClean="0"/>
          </a:p>
          <a:p>
            <a:pPr lvl="1"/>
            <a:endParaRPr lang="en-IN" sz="2000" dirty="0" smtClean="0"/>
          </a:p>
          <a:p>
            <a:r>
              <a:rPr lang="en-IN" sz="2000" dirty="0" err="1" smtClean="0"/>
              <a:t>Hypokalemia</a:t>
            </a:r>
            <a:r>
              <a:rPr lang="en-IN" sz="2000" dirty="0" smtClean="0"/>
              <a:t> from forced </a:t>
            </a:r>
            <a:r>
              <a:rPr lang="en-IN" sz="2000" dirty="0" err="1" smtClean="0"/>
              <a:t>diuresis</a:t>
            </a:r>
            <a:r>
              <a:rPr lang="en-IN" sz="2000" dirty="0" smtClean="0"/>
              <a:t> may precipitate </a:t>
            </a:r>
            <a:r>
              <a:rPr lang="en-IN" sz="2000" dirty="0" smtClean="0">
                <a:solidFill>
                  <a:srgbClr val="FF0000"/>
                </a:solidFill>
              </a:rPr>
              <a:t>arrhythmia</a:t>
            </a:r>
            <a:r>
              <a:rPr lang="en-IN" sz="2000" dirty="0" smtClean="0"/>
              <a:t> in a vulnerable population 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Predisposing factors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IN" sz="2000" dirty="0" smtClean="0"/>
              <a:t>Baseline serum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</a:t>
            </a:r>
          </a:p>
          <a:p>
            <a:r>
              <a:rPr lang="en-IN" sz="2000" dirty="0" smtClean="0"/>
              <a:t>Acute MI</a:t>
            </a:r>
          </a:p>
          <a:p>
            <a:r>
              <a:rPr lang="en-IN" sz="2000" dirty="0" smtClean="0"/>
              <a:t>Shock / LVEF</a:t>
            </a:r>
          </a:p>
          <a:p>
            <a:r>
              <a:rPr lang="en-IN" sz="2000" dirty="0" smtClean="0"/>
              <a:t>Volume of contrast used</a:t>
            </a:r>
          </a:p>
          <a:p>
            <a:r>
              <a:rPr lang="en-US" sz="2000" dirty="0" smtClean="0"/>
              <a:t>DM</a:t>
            </a:r>
          </a:p>
          <a:p>
            <a:r>
              <a:rPr lang="en-US" sz="2000" dirty="0" smtClean="0"/>
              <a:t>Male gender</a:t>
            </a:r>
            <a:endParaRPr lang="en-IN" sz="2000" dirty="0" smtClean="0"/>
          </a:p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</a:t>
            </a: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Incidence and prognostic importance of acute renal failure after </a:t>
            </a:r>
            <a:r>
              <a:rPr lang="en-IN" sz="1800" dirty="0" err="1" smtClean="0">
                <a:solidFill>
                  <a:srgbClr val="0070C0"/>
                </a:solidFill>
              </a:rPr>
              <a:t>percutaneous</a:t>
            </a:r>
            <a:r>
              <a:rPr lang="en-IN" sz="1800" dirty="0" smtClean="0">
                <a:solidFill>
                  <a:srgbClr val="0070C0"/>
                </a:solidFill>
              </a:rPr>
              <a:t> coronary intervention, circulation 2002</a:t>
            </a:r>
          </a:p>
          <a:p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3657600"/>
          <a:ext cx="6096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CIN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p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In- hospital mortality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22%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1.4%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&lt;0.0001</a:t>
                      </a:r>
                      <a:endParaRPr lang="en-US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 yr mortality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12.1%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3.7%</a:t>
                      </a:r>
                      <a:endParaRPr lang="en-IN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IN" dirty="0" smtClean="0"/>
                        <a:t>&lt;0.0001</a:t>
                      </a:r>
                      <a:endParaRPr lang="en-US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5 yr mortality</a:t>
                      </a:r>
                      <a:endParaRPr lang="en-IN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44.6%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14.5%</a:t>
                      </a:r>
                      <a:endParaRPr lang="en-I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      Isotonic </a:t>
            </a:r>
            <a:r>
              <a:rPr lang="en-US" dirty="0" err="1" smtClean="0"/>
              <a:t>vs</a:t>
            </a:r>
            <a:r>
              <a:rPr lang="en-US" dirty="0" smtClean="0"/>
              <a:t> half normal saline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Isotonic </a:t>
            </a:r>
            <a:r>
              <a:rPr lang="en-US" sz="3200" dirty="0" err="1" smtClean="0"/>
              <a:t>vs</a:t>
            </a:r>
            <a:r>
              <a:rPr lang="en-US" sz="3200" dirty="0" smtClean="0"/>
              <a:t> half normal saline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IN" sz="2000" dirty="0" smtClean="0"/>
              <a:t>The optimal iv solution (isotonic saline, 0.45% saline or isotonic NaHCO</a:t>
            </a:r>
            <a:r>
              <a:rPr lang="en-IN" sz="2000" baseline="-25000" dirty="0" smtClean="0"/>
              <a:t>3</a:t>
            </a:r>
            <a:r>
              <a:rPr lang="en-IN" sz="2000" dirty="0" smtClean="0"/>
              <a:t>) for prevention of CIN is unclear</a:t>
            </a:r>
          </a:p>
          <a:p>
            <a:r>
              <a:rPr lang="en-IN" sz="2000" dirty="0" smtClean="0"/>
              <a:t>Isotonic saline was superior to 0.45% saline </a:t>
            </a:r>
            <a:r>
              <a:rPr lang="en-IN" sz="1800" dirty="0" smtClean="0"/>
              <a:t>(</a:t>
            </a:r>
            <a:r>
              <a:rPr lang="en-IN" sz="1800" dirty="0" err="1" smtClean="0">
                <a:solidFill>
                  <a:srgbClr val="0070C0"/>
                </a:solidFill>
              </a:rPr>
              <a:t>Weisbord</a:t>
            </a:r>
            <a:r>
              <a:rPr lang="en-IN" sz="1800" dirty="0" smtClean="0">
                <a:solidFill>
                  <a:srgbClr val="0070C0"/>
                </a:solidFill>
              </a:rPr>
              <a:t> SD et al </a:t>
            </a:r>
            <a:r>
              <a:rPr lang="en-IN" sz="1800" dirty="0" err="1" smtClean="0">
                <a:solidFill>
                  <a:srgbClr val="0070C0"/>
                </a:solidFill>
              </a:rPr>
              <a:t>Clin</a:t>
            </a:r>
            <a:r>
              <a:rPr lang="en-IN" sz="1800" dirty="0" smtClean="0">
                <a:solidFill>
                  <a:srgbClr val="0070C0"/>
                </a:solidFill>
              </a:rPr>
              <a:t> J Am Soc </a:t>
            </a:r>
            <a:r>
              <a:rPr lang="en-IN" sz="1800" dirty="0" err="1" smtClean="0">
                <a:solidFill>
                  <a:srgbClr val="0070C0"/>
                </a:solidFill>
              </a:rPr>
              <a:t>Nephrol</a:t>
            </a:r>
            <a:r>
              <a:rPr lang="en-IN" sz="1800" dirty="0" smtClean="0">
                <a:solidFill>
                  <a:srgbClr val="0070C0"/>
                </a:solidFill>
              </a:rPr>
              <a:t> 2008</a:t>
            </a:r>
            <a:r>
              <a:rPr lang="en-IN" sz="1800" dirty="0" smtClean="0"/>
              <a:t>)</a:t>
            </a:r>
          </a:p>
          <a:p>
            <a:endParaRPr lang="en-IN" sz="1800" dirty="0" smtClean="0"/>
          </a:p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Mueller C et al. Prevention of contrast media-associated nephropathy: randomized comparison of 2 hydration regimens in 1620 patients undergoing coronary angioplasty. Arch Intern Med 2002</a:t>
            </a:r>
          </a:p>
          <a:p>
            <a:r>
              <a:rPr lang="en-IN" sz="2000" dirty="0" smtClean="0"/>
              <a:t>RCT</a:t>
            </a:r>
          </a:p>
          <a:p>
            <a:r>
              <a:rPr lang="en-IN" sz="2000" dirty="0" smtClean="0"/>
              <a:t>1620 patients </a:t>
            </a:r>
          </a:p>
          <a:p>
            <a:r>
              <a:rPr lang="en-IN" sz="2000" dirty="0" smtClean="0"/>
              <a:t>Isotonic </a:t>
            </a:r>
            <a:r>
              <a:rPr lang="en-IN" sz="2000" dirty="0" err="1" smtClean="0"/>
              <a:t>vs</a:t>
            </a:r>
            <a:r>
              <a:rPr lang="en-IN" sz="2000" dirty="0" smtClean="0"/>
              <a:t> 0.45% saline (1 </a:t>
            </a:r>
            <a:r>
              <a:rPr lang="en-IN" sz="2000" dirty="0" err="1" smtClean="0"/>
              <a:t>mL</a:t>
            </a:r>
            <a:r>
              <a:rPr lang="en-IN" sz="2000" dirty="0" smtClean="0"/>
              <a:t>/kg/hr from the morning of the procedure and continued until 8 AM the next morning)</a:t>
            </a:r>
          </a:p>
          <a:p>
            <a:r>
              <a:rPr lang="en-IN" sz="2000" dirty="0" smtClean="0"/>
              <a:t>Baseline </a:t>
            </a:r>
            <a:r>
              <a:rPr lang="en-IN" sz="2000" dirty="0" err="1" smtClean="0"/>
              <a:t>S.Cr</a:t>
            </a:r>
            <a:r>
              <a:rPr lang="en-IN" sz="2000" dirty="0" smtClean="0"/>
              <a:t> : 0.9 mg/</a:t>
            </a:r>
            <a:r>
              <a:rPr lang="en-IN" sz="2000" dirty="0" err="1" smtClean="0"/>
              <a:t>dL</a:t>
            </a:r>
            <a:r>
              <a:rPr lang="en-IN" sz="2000" dirty="0" smtClean="0"/>
              <a:t> in both groups 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Isotonic </a:t>
            </a:r>
            <a:r>
              <a:rPr lang="en-US" sz="3200" dirty="0" err="1" smtClean="0"/>
              <a:t>vs</a:t>
            </a:r>
            <a:r>
              <a:rPr lang="en-US" sz="3200" dirty="0" smtClean="0"/>
              <a:t> half normal saline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 smtClean="0"/>
              <a:t>CIN : ↑in </a:t>
            </a:r>
            <a:r>
              <a:rPr lang="en-IN" sz="2000" dirty="0" err="1" smtClean="0"/>
              <a:t>S.Cr</a:t>
            </a:r>
            <a:r>
              <a:rPr lang="en-IN" sz="2000" dirty="0" smtClean="0"/>
              <a:t> of ≥ 0.5 mg/</a:t>
            </a:r>
            <a:r>
              <a:rPr lang="en-IN" sz="2000" dirty="0" err="1" smtClean="0"/>
              <a:t>dL</a:t>
            </a:r>
            <a:r>
              <a:rPr lang="en-IN" sz="2000" dirty="0" smtClean="0"/>
              <a:t>  within 48 hrs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The overall incidence of CIN was </a:t>
            </a:r>
            <a:r>
              <a:rPr lang="en-IN" sz="2000" dirty="0" smtClean="0">
                <a:solidFill>
                  <a:srgbClr val="FF0000"/>
                </a:solidFill>
              </a:rPr>
              <a:t>1.4%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Significantly lower with isotonic saline (</a:t>
            </a:r>
            <a:r>
              <a:rPr lang="en-IN" sz="2000" dirty="0" smtClean="0">
                <a:solidFill>
                  <a:srgbClr val="FF0000"/>
                </a:solidFill>
              </a:rPr>
              <a:t>0.7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2.0%</a:t>
            </a:r>
            <a:r>
              <a:rPr lang="en-IN" sz="20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IN" sz="2000" dirty="0" smtClean="0"/>
              <a:t>More pronounced benefit</a:t>
            </a:r>
          </a:p>
          <a:p>
            <a:pPr lvl="2"/>
            <a:r>
              <a:rPr lang="en-IN" sz="2000" dirty="0" smtClean="0"/>
              <a:t>Diabetic patients (</a:t>
            </a:r>
            <a:r>
              <a:rPr lang="en-IN" sz="2000" dirty="0" smtClean="0">
                <a:solidFill>
                  <a:srgbClr val="FF0000"/>
                </a:solidFill>
              </a:rPr>
              <a:t>0 versus 5.5%</a:t>
            </a:r>
            <a:r>
              <a:rPr lang="en-IN" sz="2000" dirty="0" smtClean="0"/>
              <a:t>) </a:t>
            </a:r>
          </a:p>
          <a:p>
            <a:pPr lvl="2"/>
            <a:r>
              <a:rPr lang="en-IN" sz="2000" dirty="0" smtClean="0"/>
              <a:t>Use of &gt; 250 </a:t>
            </a:r>
            <a:r>
              <a:rPr lang="en-IN" sz="2000" dirty="0" err="1" smtClean="0"/>
              <a:t>mL</a:t>
            </a:r>
            <a:r>
              <a:rPr lang="en-IN" sz="2000" dirty="0" smtClean="0"/>
              <a:t> of contrast (</a:t>
            </a:r>
            <a:r>
              <a:rPr lang="en-IN" sz="2000" dirty="0" smtClean="0">
                <a:solidFill>
                  <a:srgbClr val="FF0000"/>
                </a:solidFill>
              </a:rPr>
              <a:t>0 versus 3%</a:t>
            </a:r>
            <a:r>
              <a:rPr lang="en-IN" sz="2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solidFill>
                  <a:srgbClr val="FF0000"/>
                </a:solidFill>
              </a:rPr>
              <a:t>No difference </a:t>
            </a:r>
            <a:r>
              <a:rPr lang="en-IN" sz="2000" dirty="0" smtClean="0"/>
              <a:t>for those with significant renal dysfunction   (s.cr. &gt;1.6 mg/</a:t>
            </a:r>
            <a:r>
              <a:rPr lang="en-IN" sz="2000" dirty="0" err="1" smtClean="0"/>
              <a:t>dL</a:t>
            </a:r>
            <a:r>
              <a:rPr lang="en-IN" sz="2000" dirty="0" smtClean="0"/>
              <a:t>) </a:t>
            </a:r>
          </a:p>
          <a:p>
            <a:pPr lvl="1"/>
            <a:r>
              <a:rPr lang="en-IN" sz="2000" dirty="0" smtClean="0"/>
              <a:t>Saline : 14%</a:t>
            </a:r>
          </a:p>
          <a:p>
            <a:pPr lvl="1"/>
            <a:r>
              <a:rPr lang="en-IN" sz="2000" dirty="0" smtClean="0"/>
              <a:t>0.45% saline : 17%</a:t>
            </a:r>
          </a:p>
          <a:p>
            <a:pPr lvl="1"/>
            <a:r>
              <a:rPr lang="en-IN" sz="2000" dirty="0" smtClean="0"/>
              <a:t>Important limitation : patients with underlying renal dysfunction are at increased risk for CIN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   Saline </a:t>
            </a:r>
            <a:r>
              <a:rPr lang="en-US" dirty="0" err="1" smtClean="0"/>
              <a:t>vs</a:t>
            </a:r>
            <a:r>
              <a:rPr lang="en-US" dirty="0" smtClean="0"/>
              <a:t> Bicarbonate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Saline – superior to bicarbonate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800" dirty="0" smtClean="0"/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Trivedi</a:t>
            </a:r>
            <a:r>
              <a:rPr lang="en-IN" sz="1800" dirty="0" smtClean="0">
                <a:solidFill>
                  <a:srgbClr val="0070C0"/>
                </a:solidFill>
              </a:rPr>
              <a:t> HS et al. A randomized prospective trial to assess the role of saline hydration on the development of contrast </a:t>
            </a:r>
            <a:r>
              <a:rPr lang="en-IN" sz="1800" dirty="0" err="1" smtClean="0">
                <a:solidFill>
                  <a:srgbClr val="0070C0"/>
                </a:solidFill>
              </a:rPr>
              <a:t>nephrotoxicity</a:t>
            </a:r>
            <a:r>
              <a:rPr lang="en-IN" sz="1800" dirty="0" smtClean="0">
                <a:solidFill>
                  <a:srgbClr val="0070C0"/>
                </a:solidFill>
              </a:rPr>
              <a:t>. </a:t>
            </a:r>
            <a:r>
              <a:rPr lang="en-IN" sz="1800" dirty="0" err="1" smtClean="0">
                <a:solidFill>
                  <a:srgbClr val="0070C0"/>
                </a:solidFill>
              </a:rPr>
              <a:t>Nephron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Clin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Pract</a:t>
            </a:r>
            <a:r>
              <a:rPr lang="en-IN" sz="1800" dirty="0" smtClean="0">
                <a:solidFill>
                  <a:srgbClr val="0070C0"/>
                </a:solidFill>
              </a:rPr>
              <a:t> 2003</a:t>
            </a:r>
            <a:endParaRPr lang="en-IN" sz="28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RCT</a:t>
            </a:r>
          </a:p>
          <a:p>
            <a:r>
              <a:rPr lang="en-IN" sz="2000" dirty="0" smtClean="0"/>
              <a:t>Prolonged infusion of isotonic saline </a:t>
            </a:r>
            <a:r>
              <a:rPr lang="en-IN" sz="2000" dirty="0" err="1" smtClean="0"/>
              <a:t>vs</a:t>
            </a:r>
            <a:r>
              <a:rPr lang="en-IN" sz="2000" dirty="0" smtClean="0"/>
              <a:t> briefer infusions of isotonic NaHCO</a:t>
            </a:r>
            <a:r>
              <a:rPr lang="en-IN" sz="2000" baseline="-25000" dirty="0" smtClean="0"/>
              <a:t>3</a:t>
            </a:r>
            <a:endParaRPr lang="en-IN" sz="2000" dirty="0" smtClean="0"/>
          </a:p>
          <a:p>
            <a:r>
              <a:rPr lang="en-IN" sz="2000" dirty="0" smtClean="0"/>
              <a:t>Saline : 1 </a:t>
            </a:r>
            <a:r>
              <a:rPr lang="en-IN" sz="2000" dirty="0" err="1" smtClean="0"/>
              <a:t>mL</a:t>
            </a:r>
            <a:r>
              <a:rPr lang="en-IN" sz="2000" dirty="0" smtClean="0"/>
              <a:t>/kg/h for at least 12 hrs prior to and after the procedure</a:t>
            </a:r>
          </a:p>
          <a:p>
            <a:r>
              <a:rPr lang="en-IN" sz="2000" dirty="0" smtClean="0"/>
              <a:t>NaHCO</a:t>
            </a:r>
            <a:r>
              <a:rPr lang="en-IN" sz="2000" baseline="-25000" dirty="0" smtClean="0"/>
              <a:t>3 </a:t>
            </a:r>
            <a:r>
              <a:rPr lang="en-IN" sz="2000" dirty="0" smtClean="0"/>
              <a:t> : </a:t>
            </a:r>
            <a:r>
              <a:rPr lang="en-IN" sz="2000" baseline="-25000" dirty="0" smtClean="0"/>
              <a:t> </a:t>
            </a:r>
            <a:r>
              <a:rPr lang="en-IN" sz="2000" dirty="0" smtClean="0"/>
              <a:t>3 </a:t>
            </a:r>
            <a:r>
              <a:rPr lang="en-IN" sz="2000" dirty="0" err="1" smtClean="0"/>
              <a:t>mL</a:t>
            </a:r>
            <a:r>
              <a:rPr lang="en-IN" sz="2000" dirty="0" smtClean="0"/>
              <a:t>/kg for 1 hr prior to and 1 </a:t>
            </a:r>
            <a:r>
              <a:rPr lang="en-IN" sz="2000" dirty="0" err="1" smtClean="0"/>
              <a:t>mL</a:t>
            </a:r>
            <a:r>
              <a:rPr lang="en-IN" sz="2000" dirty="0" smtClean="0"/>
              <a:t>/kg/h for 6 hrs after the procedure</a:t>
            </a:r>
          </a:p>
          <a:p>
            <a:r>
              <a:rPr lang="en-IN" sz="2000" dirty="0" smtClean="0"/>
              <a:t>Lower rate of CIN with isotonic saline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Saline – superior to bicarbonate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koc</a:t>
            </a:r>
            <a:r>
              <a:rPr lang="en-IN" sz="1800" dirty="0" smtClean="0">
                <a:solidFill>
                  <a:srgbClr val="0070C0"/>
                </a:solidFill>
              </a:rPr>
              <a:t> F et al. Sodium bicarbonate versus isotonic saline for the prevention of contrast-induced nephropathy in patients with diabetes mellitus undergoing coronary angiography and/or intervention: a multicenter prospective randomized study. J </a:t>
            </a:r>
            <a:r>
              <a:rPr lang="en-IN" sz="1800" dirty="0" err="1" smtClean="0">
                <a:solidFill>
                  <a:srgbClr val="0070C0"/>
                </a:solidFill>
              </a:rPr>
              <a:t>Investig</a:t>
            </a:r>
            <a:r>
              <a:rPr lang="en-IN" sz="1800" dirty="0" smtClean="0">
                <a:solidFill>
                  <a:srgbClr val="0070C0"/>
                </a:solidFill>
              </a:rPr>
              <a:t> Med 2013</a:t>
            </a:r>
          </a:p>
          <a:p>
            <a:r>
              <a:rPr lang="en-US" sz="1800" dirty="0" smtClean="0"/>
              <a:t>RCT</a:t>
            </a:r>
          </a:p>
          <a:p>
            <a:r>
              <a:rPr lang="en-US" sz="1800" dirty="0" smtClean="0"/>
              <a:t>195 DM patients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733800"/>
          <a:ext cx="6553200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219200"/>
                <a:gridCol w="1371600"/>
                <a:gridCol w="1447800"/>
                <a:gridCol w="1143000"/>
              </a:tblGrid>
              <a:tr h="370840">
                <a:tc gridSpan="2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Saline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Bicarbonate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p</a:t>
                      </a:r>
                      <a:endParaRPr lang="en-IN" dirty="0"/>
                    </a:p>
                  </a:txBody>
                  <a:tcPr/>
                </a:tc>
              </a:tr>
              <a:tr h="45720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Max. ↑ in </a:t>
                      </a:r>
                      <a:r>
                        <a:rPr lang="en-US" dirty="0" err="1" smtClean="0"/>
                        <a:t>S.Cr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Overall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- 0.03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0.014</a:t>
                      </a:r>
                      <a:endParaRPr lang="en-IN" dirty="0"/>
                    </a:p>
                  </a:txBody>
                  <a:tcPr/>
                </a:tc>
              </a:tr>
              <a:tr h="4572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Cr.Cl</a:t>
                      </a:r>
                      <a:r>
                        <a:rPr lang="en-US" dirty="0" smtClean="0"/>
                        <a:t> &lt;60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- 0.08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0.004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CIN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5.9%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0.024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324600" y="3733800"/>
            <a:ext cx="11430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Bicarbonate : superior to saline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1752600"/>
          <a:ext cx="73914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759"/>
                <a:gridCol w="625441"/>
                <a:gridCol w="952499"/>
                <a:gridCol w="1714501"/>
                <a:gridCol w="19812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Trial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Agents used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Merten</a:t>
                      </a:r>
                      <a:r>
                        <a:rPr lang="en-US" dirty="0" smtClean="0"/>
                        <a:t> GJ et al</a:t>
                      </a:r>
                    </a:p>
                    <a:p>
                      <a:r>
                        <a:rPr lang="en-US" dirty="0" smtClean="0"/>
                        <a:t>JAMA 2004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NaCl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NaHCO</a:t>
                      </a:r>
                      <a:r>
                        <a:rPr lang="en-US" baseline="-25000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1.7%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13.6%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 = 0.02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 err="1" smtClean="0"/>
                        <a:t>Briguori</a:t>
                      </a:r>
                      <a:r>
                        <a:rPr lang="en-IN" sz="1800" baseline="0" dirty="0" smtClean="0"/>
                        <a:t> C et al</a:t>
                      </a:r>
                    </a:p>
                    <a:p>
                      <a:r>
                        <a:rPr lang="en-IN" sz="1800" dirty="0" smtClean="0"/>
                        <a:t>REMEDIAL Trial Circulation 2007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NaHCO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baseline="0" dirty="0" smtClean="0"/>
                        <a:t> + NAC</a:t>
                      </a:r>
                      <a:endParaRPr lang="en-IN" dirty="0" smtClean="0"/>
                    </a:p>
                    <a:p>
                      <a:r>
                        <a:rPr lang="en-US" dirty="0" err="1" smtClean="0"/>
                        <a:t>NaCl</a:t>
                      </a:r>
                      <a:r>
                        <a:rPr lang="en-US" dirty="0" smtClean="0"/>
                        <a:t> +</a:t>
                      </a:r>
                      <a:r>
                        <a:rPr lang="en-US" baseline="0" dirty="0" smtClean="0"/>
                        <a:t> NAC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1.9%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9.9%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 = 0.019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 err="1" smtClean="0"/>
                        <a:t>Recio</a:t>
                      </a:r>
                      <a:r>
                        <a:rPr lang="en-IN" sz="1800" dirty="0" smtClean="0"/>
                        <a:t>-Mayoral A et al</a:t>
                      </a:r>
                    </a:p>
                    <a:p>
                      <a:r>
                        <a:rPr lang="en-IN" sz="1800" dirty="0" smtClean="0"/>
                        <a:t>RENO Study</a:t>
                      </a:r>
                    </a:p>
                    <a:p>
                      <a:r>
                        <a:rPr lang="en-IN" sz="1800" dirty="0" smtClean="0"/>
                        <a:t>JACC</a:t>
                      </a:r>
                      <a:r>
                        <a:rPr lang="en-IN" sz="1800" baseline="0" dirty="0" smtClean="0"/>
                        <a:t> </a:t>
                      </a:r>
                      <a:r>
                        <a:rPr lang="en-IN" sz="1800" dirty="0" smtClean="0"/>
                        <a:t>2007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111 </a:t>
                      </a:r>
                    </a:p>
                    <a:p>
                      <a:r>
                        <a:rPr lang="en-US" dirty="0" smtClean="0"/>
                        <a:t>ACS pts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NaHCO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baseline="0" dirty="0" smtClean="0"/>
                        <a:t> + NAC</a:t>
                      </a:r>
                      <a:endParaRPr lang="en-IN" dirty="0" smtClean="0"/>
                    </a:p>
                    <a:p>
                      <a:r>
                        <a:rPr lang="en-US" dirty="0" err="1" smtClean="0"/>
                        <a:t>NaCl</a:t>
                      </a:r>
                      <a:r>
                        <a:rPr lang="en-US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1.8%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21.8%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 &lt; 0.001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 err="1" smtClean="0"/>
                        <a:t>Ozcan</a:t>
                      </a:r>
                      <a:r>
                        <a:rPr lang="en-IN" sz="1800" dirty="0" smtClean="0"/>
                        <a:t> EE et al</a:t>
                      </a:r>
                    </a:p>
                    <a:p>
                      <a:r>
                        <a:rPr lang="en-IN" sz="1800" dirty="0" smtClean="0"/>
                        <a:t>Am Heart J 2007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NaHCO</a:t>
                      </a:r>
                      <a:r>
                        <a:rPr lang="en-US" baseline="-25000" dirty="0" smtClean="0"/>
                        <a:t>3</a:t>
                      </a:r>
                      <a:endParaRPr lang="en-IN" dirty="0" smtClean="0"/>
                    </a:p>
                    <a:p>
                      <a:r>
                        <a:rPr lang="en-US" dirty="0" err="1" smtClean="0"/>
                        <a:t>NaCl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NaCl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+ NAC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P&lt;0.007 (1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2,3)</a:t>
                      </a:r>
                    </a:p>
                    <a:p>
                      <a:r>
                        <a:rPr lang="en-US" dirty="0" smtClean="0"/>
                        <a:t>P=0.03   (1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2)</a:t>
                      </a:r>
                    </a:p>
                    <a:p>
                      <a:r>
                        <a:rPr lang="en-US" dirty="0" smtClean="0"/>
                        <a:t>P=0.05   (1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vs</a:t>
                      </a:r>
                      <a:r>
                        <a:rPr lang="en-US" baseline="0" dirty="0" smtClean="0"/>
                        <a:t> 3)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Bicarbonate : Non-inferior to saline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 err="1" smtClean="0">
                <a:solidFill>
                  <a:srgbClr val="0070C0"/>
                </a:solidFill>
              </a:rPr>
              <a:t>Brar</a:t>
            </a:r>
            <a:r>
              <a:rPr lang="en-IN" sz="2000" dirty="0" smtClean="0">
                <a:solidFill>
                  <a:srgbClr val="0070C0"/>
                </a:solidFill>
              </a:rPr>
              <a:t> SS et al. JAMA 2008</a:t>
            </a:r>
          </a:p>
          <a:p>
            <a:pPr>
              <a:lnSpc>
                <a:spcPct val="150000"/>
              </a:lnSpc>
            </a:pPr>
            <a:r>
              <a:rPr lang="en-IN" sz="2000" dirty="0" err="1" smtClean="0">
                <a:solidFill>
                  <a:srgbClr val="0070C0"/>
                </a:solidFill>
              </a:rPr>
              <a:t>Maioli</a:t>
            </a:r>
            <a:r>
              <a:rPr lang="en-IN" sz="2000" dirty="0" smtClean="0">
                <a:solidFill>
                  <a:srgbClr val="0070C0"/>
                </a:solidFill>
              </a:rPr>
              <a:t> M et al. J Am </a:t>
            </a:r>
            <a:r>
              <a:rPr lang="en-IN" sz="2000" dirty="0" err="1" smtClean="0">
                <a:solidFill>
                  <a:srgbClr val="0070C0"/>
                </a:solidFill>
              </a:rPr>
              <a:t>Coll</a:t>
            </a:r>
            <a:r>
              <a:rPr lang="en-IN" sz="2000" dirty="0" smtClean="0">
                <a:solidFill>
                  <a:srgbClr val="0070C0"/>
                </a:solidFill>
              </a:rPr>
              <a:t> </a:t>
            </a:r>
            <a:r>
              <a:rPr lang="en-IN" sz="2000" dirty="0" err="1" smtClean="0">
                <a:solidFill>
                  <a:srgbClr val="0070C0"/>
                </a:solidFill>
              </a:rPr>
              <a:t>Cardiol</a:t>
            </a:r>
            <a:r>
              <a:rPr lang="en-IN" sz="2000" dirty="0" smtClean="0">
                <a:solidFill>
                  <a:srgbClr val="0070C0"/>
                </a:solidFill>
              </a:rPr>
              <a:t> 2008</a:t>
            </a:r>
          </a:p>
          <a:p>
            <a:pPr>
              <a:lnSpc>
                <a:spcPct val="150000"/>
              </a:lnSpc>
            </a:pPr>
            <a:r>
              <a:rPr lang="en-IN" sz="2000" dirty="0" smtClean="0">
                <a:solidFill>
                  <a:srgbClr val="0070C0"/>
                </a:solidFill>
              </a:rPr>
              <a:t>Alonso A et al. Am J Kidney </a:t>
            </a:r>
            <a:r>
              <a:rPr lang="en-IN" sz="2000" dirty="0" err="1" smtClean="0">
                <a:solidFill>
                  <a:srgbClr val="0070C0"/>
                </a:solidFill>
              </a:rPr>
              <a:t>Dis</a:t>
            </a:r>
            <a:r>
              <a:rPr lang="en-IN" sz="2000" dirty="0" smtClean="0">
                <a:solidFill>
                  <a:srgbClr val="0070C0"/>
                </a:solidFill>
              </a:rPr>
              <a:t> 2004</a:t>
            </a:r>
          </a:p>
          <a:p>
            <a:pPr>
              <a:lnSpc>
                <a:spcPct val="150000"/>
              </a:lnSpc>
            </a:pPr>
            <a:r>
              <a:rPr lang="en-IN" sz="2000" dirty="0" err="1" smtClean="0">
                <a:solidFill>
                  <a:srgbClr val="0070C0"/>
                </a:solidFill>
              </a:rPr>
              <a:t>Vasheghani-Farahani</a:t>
            </a:r>
            <a:r>
              <a:rPr lang="en-IN" sz="2000" dirty="0" smtClean="0">
                <a:solidFill>
                  <a:srgbClr val="0070C0"/>
                </a:solidFill>
              </a:rPr>
              <a:t> A et al. Am J Kidney </a:t>
            </a:r>
            <a:r>
              <a:rPr lang="en-IN" sz="2000" dirty="0" err="1" smtClean="0">
                <a:solidFill>
                  <a:srgbClr val="0070C0"/>
                </a:solidFill>
              </a:rPr>
              <a:t>Dis</a:t>
            </a:r>
            <a:r>
              <a:rPr lang="en-IN" sz="2000" dirty="0" smtClean="0">
                <a:solidFill>
                  <a:srgbClr val="0070C0"/>
                </a:solidFill>
              </a:rPr>
              <a:t> 2009</a:t>
            </a:r>
          </a:p>
          <a:p>
            <a:pPr>
              <a:lnSpc>
                <a:spcPct val="150000"/>
              </a:lnSpc>
            </a:pPr>
            <a:r>
              <a:rPr lang="en-IN" sz="2000" dirty="0" err="1" smtClean="0">
                <a:solidFill>
                  <a:srgbClr val="0070C0"/>
                </a:solidFill>
              </a:rPr>
              <a:t>Brar</a:t>
            </a:r>
            <a:r>
              <a:rPr lang="en-IN" sz="2000" dirty="0" smtClean="0">
                <a:solidFill>
                  <a:srgbClr val="0070C0"/>
                </a:solidFill>
              </a:rPr>
              <a:t> SS et al. </a:t>
            </a:r>
            <a:r>
              <a:rPr lang="en-IN" sz="2000" dirty="0" err="1" smtClean="0">
                <a:solidFill>
                  <a:srgbClr val="0070C0"/>
                </a:solidFill>
              </a:rPr>
              <a:t>Clin</a:t>
            </a:r>
            <a:r>
              <a:rPr lang="en-IN" sz="2000" dirty="0" smtClean="0">
                <a:solidFill>
                  <a:srgbClr val="0070C0"/>
                </a:solidFill>
              </a:rPr>
              <a:t> J Am Soc </a:t>
            </a:r>
            <a:r>
              <a:rPr lang="en-IN" sz="2000" dirty="0" err="1" smtClean="0">
                <a:solidFill>
                  <a:srgbClr val="0070C0"/>
                </a:solidFill>
              </a:rPr>
              <a:t>Nephrol</a:t>
            </a:r>
            <a:r>
              <a:rPr lang="en-IN" sz="2000" dirty="0" smtClean="0">
                <a:solidFill>
                  <a:srgbClr val="0070C0"/>
                </a:solidFill>
              </a:rPr>
              <a:t> 2009</a:t>
            </a:r>
          </a:p>
          <a:p>
            <a:pPr>
              <a:lnSpc>
                <a:spcPct val="150000"/>
              </a:lnSpc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r>
              <a:rPr lang="en-IN" sz="3200" dirty="0" smtClean="0"/>
              <a:t>Oral hydration (no salt)  </a:t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IN" sz="2000" dirty="0" smtClean="0"/>
              <a:t>Increasing number of individuals receive contrast as outpatients</a:t>
            </a:r>
          </a:p>
          <a:p>
            <a:r>
              <a:rPr lang="en-IN" sz="2000" dirty="0" smtClean="0"/>
              <a:t>3 small trials have evaluated the effectiveness of oral hydration or salt loading in preventing contrast nephropathy</a:t>
            </a:r>
          </a:p>
          <a:p>
            <a:endParaRPr lang="en-IN" sz="2000" dirty="0" smtClean="0"/>
          </a:p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Trivedi</a:t>
            </a:r>
            <a:r>
              <a:rPr lang="en-IN" sz="1800" dirty="0" smtClean="0">
                <a:solidFill>
                  <a:srgbClr val="0070C0"/>
                </a:solidFill>
              </a:rPr>
              <a:t> HS et al. A randomized prospective trial to assess the role of saline hydration on the development of contrast </a:t>
            </a:r>
            <a:r>
              <a:rPr lang="en-IN" sz="1800" dirty="0" err="1" smtClean="0">
                <a:solidFill>
                  <a:srgbClr val="0070C0"/>
                </a:solidFill>
              </a:rPr>
              <a:t>nephrotoxicity</a:t>
            </a:r>
            <a:r>
              <a:rPr lang="en-IN" sz="1800" dirty="0" smtClean="0">
                <a:solidFill>
                  <a:srgbClr val="0070C0"/>
                </a:solidFill>
              </a:rPr>
              <a:t>. </a:t>
            </a:r>
            <a:r>
              <a:rPr lang="en-IN" sz="1800" dirty="0" err="1" smtClean="0">
                <a:solidFill>
                  <a:srgbClr val="0070C0"/>
                </a:solidFill>
              </a:rPr>
              <a:t>Nephron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Clin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Pract</a:t>
            </a:r>
            <a:r>
              <a:rPr lang="en-IN" sz="1800" dirty="0" smtClean="0">
                <a:solidFill>
                  <a:srgbClr val="0070C0"/>
                </a:solidFill>
              </a:rPr>
              <a:t> 2003</a:t>
            </a:r>
          </a:p>
          <a:p>
            <a:pPr>
              <a:buNone/>
            </a:pPr>
            <a:endParaRPr lang="en-IN" sz="20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53 patients</a:t>
            </a:r>
          </a:p>
          <a:p>
            <a:r>
              <a:rPr lang="en-IN" sz="2000" dirty="0" smtClean="0"/>
              <a:t>Unrestricted oral fluids (no salt)  </a:t>
            </a:r>
            <a:r>
              <a:rPr lang="en-IN" sz="2000" dirty="0" err="1" smtClean="0"/>
              <a:t>vs</a:t>
            </a:r>
            <a:r>
              <a:rPr lang="en-IN" sz="2000" dirty="0" smtClean="0"/>
              <a:t>  normal saline at 1 </a:t>
            </a:r>
            <a:r>
              <a:rPr lang="en-IN" sz="2000" dirty="0" err="1" smtClean="0"/>
              <a:t>mL</a:t>
            </a:r>
            <a:r>
              <a:rPr lang="en-IN" sz="2000" dirty="0" smtClean="0"/>
              <a:t>/kg/hr for 24 hrs beginning 12 hrs prior to the procedure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AKI : </a:t>
            </a:r>
            <a:r>
              <a:rPr lang="en-IN" sz="2000" dirty="0" smtClean="0">
                <a:solidFill>
                  <a:srgbClr val="FF0000"/>
                </a:solidFill>
              </a:rPr>
              <a:t>35%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4%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Salt loading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r>
              <a:rPr lang="en-IN" dirty="0" smtClean="0"/>
              <a:t>The two trials that included salt loading as part of the protocol showed no difference in outcome compared to intravenous saline:</a:t>
            </a:r>
          </a:p>
          <a:p>
            <a:endParaRPr lang="en-IN" dirty="0" smtClean="0"/>
          </a:p>
          <a:p>
            <a:pPr>
              <a:buNone/>
            </a:pPr>
            <a:r>
              <a:rPr lang="en-IN" sz="2600" dirty="0" smtClean="0">
                <a:solidFill>
                  <a:srgbClr val="0070C0"/>
                </a:solidFill>
              </a:rPr>
              <a:t>	Taylor AJ et al. PREPARED: Preparation for Angiography in Renal Dysfunction: a randomized trial of inpatient </a:t>
            </a:r>
            <a:r>
              <a:rPr lang="en-IN" sz="2600" dirty="0" err="1" smtClean="0">
                <a:solidFill>
                  <a:srgbClr val="0070C0"/>
                </a:solidFill>
              </a:rPr>
              <a:t>vs</a:t>
            </a:r>
            <a:r>
              <a:rPr lang="en-IN" sz="2600" dirty="0" smtClean="0">
                <a:solidFill>
                  <a:srgbClr val="0070C0"/>
                </a:solidFill>
              </a:rPr>
              <a:t> outpatient hydration protocols for cardiac catheterization in mild-to-moderate renal dysfunction. Chest 1998</a:t>
            </a:r>
          </a:p>
          <a:p>
            <a:pPr>
              <a:buNone/>
            </a:pPr>
            <a:endParaRPr lang="en-IN" sz="2600" dirty="0" smtClean="0">
              <a:solidFill>
                <a:srgbClr val="0070C0"/>
              </a:solidFill>
            </a:endParaRPr>
          </a:p>
          <a:p>
            <a:pPr>
              <a:lnSpc>
                <a:spcPct val="170000"/>
              </a:lnSpc>
            </a:pPr>
            <a:r>
              <a:rPr lang="en-IN" dirty="0" smtClean="0"/>
              <a:t>36 patients</a:t>
            </a:r>
          </a:p>
          <a:p>
            <a:pPr>
              <a:lnSpc>
                <a:spcPct val="170000"/>
              </a:lnSpc>
            </a:pPr>
            <a:r>
              <a:rPr lang="en-IN" dirty="0" smtClean="0"/>
              <a:t>Serum </a:t>
            </a:r>
            <a:r>
              <a:rPr lang="en-IN" dirty="0" err="1" smtClean="0"/>
              <a:t>creatinine</a:t>
            </a:r>
            <a:r>
              <a:rPr lang="en-IN" dirty="0" smtClean="0"/>
              <a:t> ≥1.4 mg/</a:t>
            </a:r>
            <a:r>
              <a:rPr lang="en-IN" dirty="0" err="1" smtClean="0"/>
              <a:t>dL</a:t>
            </a:r>
            <a:r>
              <a:rPr lang="en-IN" dirty="0" smtClean="0"/>
              <a:t> </a:t>
            </a:r>
          </a:p>
          <a:p>
            <a:pPr>
              <a:lnSpc>
                <a:spcPct val="120000"/>
              </a:lnSpc>
            </a:pPr>
            <a:r>
              <a:rPr lang="en-IN" dirty="0" smtClean="0"/>
              <a:t>Outpatient oral hydration followed by 6 hrs of iv 0.45% saline  </a:t>
            </a:r>
            <a:r>
              <a:rPr lang="en-IN" dirty="0" err="1" smtClean="0"/>
              <a:t>vs</a:t>
            </a:r>
            <a:r>
              <a:rPr lang="en-IN" dirty="0" smtClean="0"/>
              <a:t> inpatient regimen of iv 0.45% saline</a:t>
            </a:r>
          </a:p>
          <a:p>
            <a:pPr>
              <a:lnSpc>
                <a:spcPct val="120000"/>
              </a:lnSpc>
            </a:pPr>
            <a:r>
              <a:rPr lang="en-IN" dirty="0" smtClean="0"/>
              <a:t>No difference in the maximal change in </a:t>
            </a:r>
            <a:r>
              <a:rPr lang="en-IN" dirty="0" err="1" smtClean="0"/>
              <a:t>creatinine</a:t>
            </a:r>
            <a:r>
              <a:rPr lang="en-IN" dirty="0" smtClean="0"/>
              <a:t> between the two groups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Mehran</a:t>
            </a:r>
            <a:r>
              <a:rPr lang="en-US" sz="3600" dirty="0" smtClean="0"/>
              <a:t> risk score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057400"/>
            <a:ext cx="509587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Oral salt loading = iv saline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IN" sz="1800" dirty="0" err="1" smtClean="0">
                <a:solidFill>
                  <a:srgbClr val="0070C0"/>
                </a:solidFill>
              </a:rPr>
              <a:t>Dussol</a:t>
            </a:r>
            <a:r>
              <a:rPr lang="en-IN" sz="1800" dirty="0" smtClean="0">
                <a:solidFill>
                  <a:srgbClr val="0070C0"/>
                </a:solidFill>
              </a:rPr>
              <a:t> B, </a:t>
            </a:r>
            <a:r>
              <a:rPr lang="en-IN" sz="1800" dirty="0" err="1" smtClean="0">
                <a:solidFill>
                  <a:srgbClr val="0070C0"/>
                </a:solidFill>
              </a:rPr>
              <a:t>Morange</a:t>
            </a:r>
            <a:r>
              <a:rPr lang="en-IN" sz="1800" dirty="0" smtClean="0">
                <a:solidFill>
                  <a:srgbClr val="0070C0"/>
                </a:solidFill>
              </a:rPr>
              <a:t> S, </a:t>
            </a:r>
            <a:r>
              <a:rPr lang="en-IN" sz="1800" dirty="0" err="1" smtClean="0">
                <a:solidFill>
                  <a:srgbClr val="0070C0"/>
                </a:solidFill>
              </a:rPr>
              <a:t>Loundoun</a:t>
            </a:r>
            <a:r>
              <a:rPr lang="en-IN" sz="1800" dirty="0" smtClean="0">
                <a:solidFill>
                  <a:srgbClr val="0070C0"/>
                </a:solidFill>
              </a:rPr>
              <a:t> A, et al. A randomized trial of saline hydration to prevent contrast nephropathy in chronic renal failure patients. </a:t>
            </a:r>
            <a:r>
              <a:rPr lang="en-IN" sz="1800" dirty="0" err="1" smtClean="0">
                <a:solidFill>
                  <a:srgbClr val="0070C0"/>
                </a:solidFill>
              </a:rPr>
              <a:t>Nephrol</a:t>
            </a:r>
            <a:r>
              <a:rPr lang="en-IN" sz="1800" dirty="0" smtClean="0">
                <a:solidFill>
                  <a:srgbClr val="0070C0"/>
                </a:solidFill>
              </a:rPr>
              <a:t> Dial Transplant 2006</a:t>
            </a:r>
          </a:p>
          <a:p>
            <a:endParaRPr lang="en-IN" sz="10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153 patients</a:t>
            </a:r>
          </a:p>
          <a:p>
            <a:endParaRPr lang="en-IN" sz="1000" dirty="0" smtClean="0"/>
          </a:p>
          <a:p>
            <a:r>
              <a:rPr lang="en-IN" sz="2000" dirty="0" smtClean="0"/>
              <a:t>CKD (mean </a:t>
            </a:r>
            <a:r>
              <a:rPr lang="en-IN" sz="2000" dirty="0" err="1" smtClean="0"/>
              <a:t>S.Cr</a:t>
            </a:r>
            <a:r>
              <a:rPr lang="en-IN" sz="2000" dirty="0" smtClean="0"/>
              <a:t> 2.2 mg/</a:t>
            </a:r>
            <a:r>
              <a:rPr lang="en-IN" sz="2000" dirty="0" err="1" smtClean="0"/>
              <a:t>dL</a:t>
            </a:r>
            <a:r>
              <a:rPr lang="en-IN" sz="2000" dirty="0" smtClean="0"/>
              <a:t> )</a:t>
            </a:r>
          </a:p>
          <a:p>
            <a:endParaRPr lang="en-IN" sz="1000" dirty="0" smtClean="0"/>
          </a:p>
          <a:p>
            <a:r>
              <a:rPr lang="en-IN" sz="2000" dirty="0" smtClean="0"/>
              <a:t>Salt loading with tablets </a:t>
            </a:r>
            <a:r>
              <a:rPr lang="en-IN" sz="2000" dirty="0" err="1" smtClean="0"/>
              <a:t>vs</a:t>
            </a:r>
            <a:r>
              <a:rPr lang="en-IN" sz="2000" dirty="0" smtClean="0"/>
              <a:t> iv saline</a:t>
            </a:r>
          </a:p>
          <a:p>
            <a:endParaRPr lang="en-IN" sz="1000" dirty="0" smtClean="0"/>
          </a:p>
          <a:p>
            <a:r>
              <a:rPr lang="en-IN" sz="2000" dirty="0" smtClean="0"/>
              <a:t>Salt loading : 1 g/10 kg/day in 3 doses for 2 days before contrast</a:t>
            </a:r>
          </a:p>
          <a:p>
            <a:endParaRPr lang="en-IN" sz="1000" dirty="0" smtClean="0"/>
          </a:p>
          <a:p>
            <a:r>
              <a:rPr lang="en-IN" sz="2000" dirty="0" smtClean="0"/>
              <a:t>Saline : 15 </a:t>
            </a:r>
            <a:r>
              <a:rPr lang="en-IN" sz="2000" dirty="0" err="1" smtClean="0"/>
              <a:t>mL</a:t>
            </a:r>
            <a:r>
              <a:rPr lang="en-IN" sz="2000" dirty="0" smtClean="0"/>
              <a:t>/kg for 6 hrs</a:t>
            </a:r>
          </a:p>
          <a:p>
            <a:endParaRPr lang="en-IN" sz="1000" dirty="0" smtClean="0"/>
          </a:p>
          <a:p>
            <a:r>
              <a:rPr lang="en-IN" sz="2000" dirty="0" smtClean="0">
                <a:solidFill>
                  <a:srgbClr val="FF0000"/>
                </a:solidFill>
              </a:rPr>
              <a:t>No difference </a:t>
            </a:r>
            <a:r>
              <a:rPr lang="en-IN" sz="2000" dirty="0" smtClean="0"/>
              <a:t>in the incidence of CIN</a:t>
            </a:r>
          </a:p>
          <a:p>
            <a:endParaRPr lang="en-IN" sz="1000" dirty="0" smtClean="0"/>
          </a:p>
          <a:p>
            <a:r>
              <a:rPr lang="en-IN" sz="2000" dirty="0" smtClean="0"/>
              <a:t>Safety and efficacy of oral hydration or salt loading for the prevention of contrast nephropathy remains uncertain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Summary 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000" dirty="0" smtClean="0"/>
              <a:t>Prophylactic diuretics or </a:t>
            </a:r>
            <a:r>
              <a:rPr lang="en-IN" sz="2000" dirty="0" err="1" smtClean="0"/>
              <a:t>mannitol</a:t>
            </a:r>
            <a:r>
              <a:rPr lang="en-IN" sz="2000" dirty="0" smtClean="0"/>
              <a:t> - not beneficial 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Before fluid loading, consider the patient's ability to tolerate the fluid load (LV function), the ability to tolerate </a:t>
            </a:r>
            <a:r>
              <a:rPr lang="en-IN" sz="2000" dirty="0" err="1" smtClean="0"/>
              <a:t>alkalinization</a:t>
            </a:r>
            <a:r>
              <a:rPr lang="en-IN" sz="2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The optimal type of fluid and timing are not well established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iv volume administration is superior to oral hydration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Oral hydration with water alone should not be used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iv isotonic saline :  superior to 0.45% saline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Isotonic </a:t>
            </a:r>
            <a:r>
              <a:rPr lang="en-US" sz="2000" dirty="0" smtClean="0"/>
              <a:t>NaHCO</a:t>
            </a:r>
            <a:r>
              <a:rPr lang="en-US" sz="2000" baseline="-25000" dirty="0" smtClean="0"/>
              <a:t>3 </a:t>
            </a:r>
            <a:r>
              <a:rPr lang="en-IN" sz="2000" dirty="0" smtClean="0"/>
              <a:t> may be superior to isotonic saline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Summary 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NaHCO</a:t>
            </a:r>
            <a:r>
              <a:rPr lang="en-US" sz="2000" baseline="-25000" dirty="0" smtClean="0"/>
              <a:t>3</a:t>
            </a:r>
            <a:r>
              <a:rPr lang="en-IN" sz="2000" dirty="0" smtClean="0"/>
              <a:t> regimen :  3 </a:t>
            </a:r>
            <a:r>
              <a:rPr lang="en-IN" sz="2000" dirty="0" err="1" smtClean="0"/>
              <a:t>mL</a:t>
            </a:r>
            <a:r>
              <a:rPr lang="en-IN" sz="2000" dirty="0" smtClean="0"/>
              <a:t>/kg bolus of isotonic </a:t>
            </a:r>
            <a:r>
              <a:rPr lang="en-US" sz="2000" dirty="0" smtClean="0"/>
              <a:t>NaHCO</a:t>
            </a:r>
            <a:r>
              <a:rPr lang="en-US" sz="2000" baseline="-25000" dirty="0" smtClean="0"/>
              <a:t>3 </a:t>
            </a:r>
            <a:r>
              <a:rPr lang="en-IN" sz="2000" dirty="0" smtClean="0"/>
              <a:t>for 1 hr prior and continued at  1 </a:t>
            </a:r>
            <a:r>
              <a:rPr lang="en-IN" sz="2000" dirty="0" err="1" smtClean="0"/>
              <a:t>mL</a:t>
            </a:r>
            <a:r>
              <a:rPr lang="en-IN" sz="2000" dirty="0" smtClean="0"/>
              <a:t>/kg/hr for 6 hrs after the procedure</a:t>
            </a:r>
          </a:p>
          <a:p>
            <a:r>
              <a:rPr lang="en-IN" sz="2000" dirty="0" smtClean="0"/>
              <a:t>Currently, no commercially available isotonic </a:t>
            </a:r>
            <a:r>
              <a:rPr lang="en-US" sz="2000" dirty="0" smtClean="0"/>
              <a:t>NaHCO</a:t>
            </a:r>
            <a:r>
              <a:rPr lang="en-US" sz="2000" baseline="-25000" dirty="0" smtClean="0"/>
              <a:t>3 </a:t>
            </a:r>
            <a:r>
              <a:rPr lang="en-IN" sz="2000" dirty="0" smtClean="0"/>
              <a:t>available</a:t>
            </a:r>
          </a:p>
          <a:p>
            <a:r>
              <a:rPr lang="en-IN" sz="2000" dirty="0" smtClean="0"/>
              <a:t>Isotonic </a:t>
            </a:r>
            <a:r>
              <a:rPr lang="en-US" sz="2000" dirty="0" smtClean="0"/>
              <a:t>NaHCO</a:t>
            </a:r>
            <a:r>
              <a:rPr lang="en-US" sz="2000" baseline="-25000" dirty="0" smtClean="0"/>
              <a:t>3  </a:t>
            </a:r>
            <a:r>
              <a:rPr lang="en-IN" sz="2000" dirty="0" smtClean="0"/>
              <a:t>can be prepared by adding 150 </a:t>
            </a:r>
            <a:r>
              <a:rPr lang="en-IN" sz="2000" dirty="0" err="1" smtClean="0"/>
              <a:t>mEq</a:t>
            </a:r>
            <a:r>
              <a:rPr lang="en-IN" sz="2000" dirty="0" smtClean="0"/>
              <a:t> of </a:t>
            </a:r>
            <a:r>
              <a:rPr lang="en-US" sz="2000" dirty="0" smtClean="0"/>
              <a:t>NaHCO</a:t>
            </a:r>
            <a:r>
              <a:rPr lang="en-US" sz="2000" baseline="-25000" dirty="0" smtClean="0"/>
              <a:t>3</a:t>
            </a:r>
            <a:r>
              <a:rPr lang="en-IN" sz="2000" dirty="0" smtClean="0"/>
              <a:t>(three 50 </a:t>
            </a:r>
            <a:r>
              <a:rPr lang="en-IN" sz="2000" dirty="0" err="1" smtClean="0"/>
              <a:t>mL</a:t>
            </a:r>
            <a:r>
              <a:rPr lang="en-IN" sz="2000" dirty="0" smtClean="0"/>
              <a:t> </a:t>
            </a:r>
            <a:r>
              <a:rPr lang="en-IN" sz="2000" dirty="0" err="1" smtClean="0"/>
              <a:t>ampules</a:t>
            </a:r>
            <a:r>
              <a:rPr lang="en-IN" sz="2000" dirty="0" smtClean="0"/>
              <a:t> of 1 </a:t>
            </a:r>
            <a:r>
              <a:rPr lang="en-IN" sz="2000" dirty="0" err="1" smtClean="0"/>
              <a:t>mEq</a:t>
            </a:r>
            <a:r>
              <a:rPr lang="en-IN" sz="2000" dirty="0" smtClean="0"/>
              <a:t>/</a:t>
            </a:r>
            <a:r>
              <a:rPr lang="en-IN" sz="2000" dirty="0" err="1" smtClean="0"/>
              <a:t>mL</a:t>
            </a:r>
            <a:r>
              <a:rPr lang="en-IN" sz="2000" dirty="0" smtClean="0"/>
              <a:t>) to 850 </a:t>
            </a:r>
            <a:r>
              <a:rPr lang="en-IN" sz="2000" dirty="0" err="1" smtClean="0"/>
              <a:t>mL</a:t>
            </a:r>
            <a:r>
              <a:rPr lang="en-IN" sz="2000" dirty="0" smtClean="0"/>
              <a:t> of sterile water </a:t>
            </a:r>
          </a:p>
          <a:p>
            <a:endParaRPr lang="en-IN" sz="2000" dirty="0" smtClean="0"/>
          </a:p>
          <a:p>
            <a:r>
              <a:rPr lang="en-IN" sz="2000" dirty="0" smtClean="0">
                <a:solidFill>
                  <a:srgbClr val="C00000"/>
                </a:solidFill>
              </a:rPr>
              <a:t>2012 KDIGO guideline Work Group </a:t>
            </a:r>
            <a:r>
              <a:rPr lang="en-IN" sz="2000" dirty="0" smtClean="0"/>
              <a:t>(</a:t>
            </a:r>
            <a:r>
              <a:rPr lang="en-IN" sz="2000" dirty="0" smtClean="0">
                <a:solidFill>
                  <a:srgbClr val="0070C0"/>
                </a:solidFill>
              </a:rPr>
              <a:t>Kidney </a:t>
            </a:r>
            <a:r>
              <a:rPr lang="en-IN" sz="2000" dirty="0" err="1" smtClean="0">
                <a:solidFill>
                  <a:srgbClr val="0070C0"/>
                </a:solidFill>
              </a:rPr>
              <a:t>Int</a:t>
            </a:r>
            <a:r>
              <a:rPr lang="en-IN" sz="2000" dirty="0" smtClean="0">
                <a:solidFill>
                  <a:srgbClr val="0070C0"/>
                </a:solidFill>
              </a:rPr>
              <a:t> </a:t>
            </a:r>
            <a:r>
              <a:rPr lang="en-IN" sz="2000" dirty="0" err="1" smtClean="0">
                <a:solidFill>
                  <a:srgbClr val="0070C0"/>
                </a:solidFill>
              </a:rPr>
              <a:t>Suppl</a:t>
            </a:r>
            <a:r>
              <a:rPr lang="en-IN" sz="2000" dirty="0" smtClean="0">
                <a:solidFill>
                  <a:srgbClr val="0070C0"/>
                </a:solidFill>
              </a:rPr>
              <a:t> 2012</a:t>
            </a:r>
            <a:r>
              <a:rPr lang="en-IN" sz="2000" dirty="0" smtClean="0"/>
              <a:t>)</a:t>
            </a:r>
          </a:p>
          <a:p>
            <a:pPr lvl="1"/>
            <a:r>
              <a:rPr lang="en-IN" sz="2000" dirty="0" smtClean="0"/>
              <a:t>No specific recommendation for the use of </a:t>
            </a:r>
            <a:r>
              <a:rPr lang="en-US" sz="2000" dirty="0" smtClean="0"/>
              <a:t>NaHCO</a:t>
            </a:r>
            <a:r>
              <a:rPr lang="en-US" sz="2000" baseline="-25000" dirty="0" smtClean="0"/>
              <a:t>3 </a:t>
            </a:r>
            <a:r>
              <a:rPr lang="en-IN" sz="2000" dirty="0" smtClean="0"/>
              <a:t>preferentially to saline</a:t>
            </a:r>
          </a:p>
          <a:p>
            <a:pPr lvl="1"/>
            <a:r>
              <a:rPr lang="en-IN" sz="2000" dirty="0" smtClean="0"/>
              <a:t>Potential harm from errors in compounding of the bicarbonate solutions at point of care or in the hospital pharmacy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Role of acetyl </a:t>
            </a:r>
            <a:r>
              <a:rPr lang="en-US" dirty="0" err="1" smtClean="0"/>
              <a:t>cysteine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Autofit/>
          </a:bodyPr>
          <a:lstStyle/>
          <a:p>
            <a:r>
              <a:rPr lang="en-IN" sz="3200" dirty="0" err="1" smtClean="0"/>
              <a:t>Acetylcysteine</a:t>
            </a:r>
            <a:r>
              <a:rPr lang="en-IN" sz="3200" dirty="0" smtClean="0"/>
              <a:t>  </a:t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r>
              <a:rPr lang="en-IN" sz="2000" dirty="0" smtClean="0"/>
              <a:t>A </a:t>
            </a:r>
            <a:r>
              <a:rPr lang="en-IN" sz="2000" dirty="0" err="1" smtClean="0"/>
              <a:t>thiol</a:t>
            </a:r>
            <a:r>
              <a:rPr lang="en-IN" sz="2000" dirty="0" smtClean="0"/>
              <a:t> compound with antioxidant and </a:t>
            </a:r>
            <a:r>
              <a:rPr lang="en-IN" sz="2000" dirty="0" err="1" smtClean="0"/>
              <a:t>vasodilatory</a:t>
            </a:r>
            <a:r>
              <a:rPr lang="en-IN" sz="2000" dirty="0" smtClean="0"/>
              <a:t> properties</a:t>
            </a:r>
          </a:p>
          <a:p>
            <a:endParaRPr lang="en-IN" sz="1000" dirty="0" smtClean="0"/>
          </a:p>
          <a:p>
            <a:r>
              <a:rPr lang="en-IN" sz="2000" dirty="0" smtClean="0"/>
              <a:t>Possible mechanism of benefit </a:t>
            </a:r>
          </a:p>
          <a:p>
            <a:pPr lvl="1"/>
            <a:r>
              <a:rPr lang="en-IN" sz="2000" dirty="0" smtClean="0"/>
              <a:t>↓ vasoconstriction</a:t>
            </a:r>
          </a:p>
          <a:p>
            <a:pPr lvl="1"/>
            <a:r>
              <a:rPr lang="en-IN" sz="2000" dirty="0" smtClean="0"/>
              <a:t>↓ oxygen free radical generation</a:t>
            </a:r>
          </a:p>
          <a:p>
            <a:pPr lvl="1"/>
            <a:endParaRPr lang="en-IN" sz="1000" dirty="0" smtClean="0"/>
          </a:p>
          <a:p>
            <a:r>
              <a:rPr lang="en-IN" sz="2000" dirty="0" smtClean="0"/>
              <a:t>Great </a:t>
            </a:r>
            <a:r>
              <a:rPr lang="en-IN" sz="2000" dirty="0" smtClean="0">
                <a:solidFill>
                  <a:srgbClr val="C00000"/>
                </a:solidFill>
              </a:rPr>
              <a:t>heterogeneity and conflicting results </a:t>
            </a:r>
            <a:r>
              <a:rPr lang="en-IN" sz="2000" dirty="0" smtClean="0"/>
              <a:t>in the available clinical trials and meta-analyses</a:t>
            </a:r>
          </a:p>
          <a:p>
            <a:endParaRPr lang="en-IN" sz="1000" dirty="0" smtClean="0"/>
          </a:p>
          <a:p>
            <a:r>
              <a:rPr lang="en-IN" sz="2000" dirty="0" smtClean="0"/>
              <a:t>Factors contributing to the inconsistent results</a:t>
            </a:r>
          </a:p>
          <a:p>
            <a:pPr lvl="1"/>
            <a:r>
              <a:rPr lang="en-IN" sz="2000" dirty="0" smtClean="0"/>
              <a:t>Definition of CIN</a:t>
            </a:r>
          </a:p>
          <a:p>
            <a:pPr lvl="1"/>
            <a:r>
              <a:rPr lang="en-IN" sz="2000" dirty="0" smtClean="0"/>
              <a:t>Baseline risk for AKI (DM, CKD) </a:t>
            </a:r>
          </a:p>
          <a:p>
            <a:pPr lvl="1"/>
            <a:r>
              <a:rPr lang="en-IN" sz="2000" dirty="0" smtClean="0"/>
              <a:t>Dose and route of administration (</a:t>
            </a:r>
            <a:r>
              <a:rPr lang="en-IN" sz="2000" dirty="0" err="1" smtClean="0"/>
              <a:t>eg</a:t>
            </a:r>
            <a:r>
              <a:rPr lang="en-IN" sz="2000" dirty="0" smtClean="0"/>
              <a:t>, oral or iv)</a:t>
            </a:r>
          </a:p>
          <a:p>
            <a:pPr lvl="1"/>
            <a:r>
              <a:rPr lang="en-IN" sz="2000" dirty="0" smtClean="0"/>
              <a:t>iv volume administration protocols</a:t>
            </a:r>
          </a:p>
          <a:p>
            <a:pPr lvl="1"/>
            <a:r>
              <a:rPr lang="en-IN" sz="2000" dirty="0" smtClean="0"/>
              <a:t>Amount and type of contrast given</a:t>
            </a:r>
          </a:p>
          <a:p>
            <a:pPr lvl="1"/>
            <a:r>
              <a:rPr lang="en-IN" sz="2000" dirty="0" smtClean="0"/>
              <a:t>Type of procedure performed (</a:t>
            </a:r>
            <a:r>
              <a:rPr lang="en-IN" sz="2000" dirty="0" err="1" smtClean="0"/>
              <a:t>eg</a:t>
            </a:r>
            <a:r>
              <a:rPr lang="en-IN" sz="2000" dirty="0" smtClean="0"/>
              <a:t>, contrast CT, cardiac catheterization or peripheral angiography)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Autofit/>
          </a:bodyPr>
          <a:lstStyle/>
          <a:p>
            <a:r>
              <a:rPr lang="en-IN" sz="3600" dirty="0" smtClean="0"/>
              <a:t>ACT trial</a:t>
            </a:r>
            <a:br>
              <a:rPr lang="en-IN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IN" sz="2400" dirty="0" err="1" smtClean="0"/>
              <a:t>Acetylcysteine</a:t>
            </a:r>
            <a:r>
              <a:rPr lang="en-IN" sz="2400" dirty="0" smtClean="0"/>
              <a:t> for the prevention of Contrast-induced Nephropathy</a:t>
            </a:r>
          </a:p>
          <a:p>
            <a:pPr lvl="1">
              <a:lnSpc>
                <a:spcPct val="150000"/>
              </a:lnSpc>
            </a:pPr>
            <a:r>
              <a:rPr lang="en-IN" sz="2400" dirty="0" smtClean="0"/>
              <a:t>2308 patients undergoing angiography</a:t>
            </a:r>
          </a:p>
          <a:p>
            <a:pPr lvl="1">
              <a:lnSpc>
                <a:spcPct val="150000"/>
              </a:lnSpc>
            </a:pPr>
            <a:r>
              <a:rPr lang="en-IN" sz="2400" dirty="0" smtClean="0"/>
              <a:t>≥1  of the risk factors: </a:t>
            </a:r>
          </a:p>
          <a:p>
            <a:pPr lvl="2">
              <a:lnSpc>
                <a:spcPct val="150000"/>
              </a:lnSpc>
            </a:pPr>
            <a:r>
              <a:rPr lang="en-IN" dirty="0" smtClean="0"/>
              <a:t>&gt; 70 years, CKD, DM, HF or LVEF &lt; 45% or shock</a:t>
            </a:r>
          </a:p>
          <a:p>
            <a:pPr lvl="1">
              <a:lnSpc>
                <a:spcPct val="150000"/>
              </a:lnSpc>
            </a:pPr>
            <a:r>
              <a:rPr lang="en-IN" sz="2400" dirty="0" smtClean="0"/>
              <a:t>NAC (1200 mg orally BD) </a:t>
            </a:r>
            <a:r>
              <a:rPr lang="en-IN" sz="2400" dirty="0" err="1" smtClean="0"/>
              <a:t>vs</a:t>
            </a:r>
            <a:r>
              <a:rPr lang="en-IN" sz="2400" dirty="0" smtClean="0"/>
              <a:t> placebo on the day before and after angiogram </a:t>
            </a:r>
          </a:p>
          <a:p>
            <a:pPr lvl="1">
              <a:lnSpc>
                <a:spcPct val="150000"/>
              </a:lnSpc>
            </a:pPr>
            <a:r>
              <a:rPr lang="en-IN" sz="2400" dirty="0" smtClean="0"/>
              <a:t>AKI definition : ≥ 25% increase in serum </a:t>
            </a:r>
            <a:r>
              <a:rPr lang="en-IN" sz="2400" dirty="0" err="1" smtClean="0"/>
              <a:t>creatinine</a:t>
            </a:r>
            <a:r>
              <a:rPr lang="en-IN" sz="2400" dirty="0" smtClean="0"/>
              <a:t> within 48 to 96 hrs</a:t>
            </a:r>
          </a:p>
          <a:p>
            <a:pPr lvl="1">
              <a:lnSpc>
                <a:spcPct val="150000"/>
              </a:lnSpc>
            </a:pPr>
            <a:r>
              <a:rPr lang="en-IN" sz="2400" dirty="0" smtClean="0"/>
              <a:t>AKI : </a:t>
            </a:r>
            <a:r>
              <a:rPr lang="en-IN" sz="2400" dirty="0" smtClean="0">
                <a:solidFill>
                  <a:srgbClr val="FF0000"/>
                </a:solidFill>
              </a:rPr>
              <a:t>12.7% </a:t>
            </a:r>
            <a:r>
              <a:rPr lang="en-IN" sz="2400" dirty="0" smtClean="0"/>
              <a:t>in both groups</a:t>
            </a:r>
          </a:p>
          <a:p>
            <a:pPr lvl="1">
              <a:lnSpc>
                <a:spcPct val="150000"/>
              </a:lnSpc>
            </a:pPr>
            <a:r>
              <a:rPr lang="en-IN" sz="2400" dirty="0" smtClean="0">
                <a:solidFill>
                  <a:srgbClr val="FF0000"/>
                </a:solidFill>
              </a:rPr>
              <a:t>No difference in secondary endpoints </a:t>
            </a:r>
            <a:r>
              <a:rPr lang="en-IN" sz="2400" dirty="0" smtClean="0"/>
              <a:t>(death, need for dialysis at 30 days)</a:t>
            </a:r>
          </a:p>
          <a:p>
            <a:pPr lvl="1">
              <a:lnSpc>
                <a:spcPct val="150000"/>
              </a:lnSpc>
            </a:pPr>
            <a:endParaRPr lang="en-IN" sz="2400" dirty="0" smtClean="0"/>
          </a:p>
          <a:p>
            <a:pPr>
              <a:lnSpc>
                <a:spcPct val="110000"/>
              </a:lnSpc>
              <a:buNone/>
            </a:pPr>
            <a:r>
              <a:rPr lang="en-IN" sz="2300" dirty="0" smtClean="0">
                <a:solidFill>
                  <a:srgbClr val="0070C0"/>
                </a:solidFill>
              </a:rPr>
              <a:t> 	</a:t>
            </a:r>
            <a:r>
              <a:rPr lang="en-IN" sz="1800" dirty="0" smtClean="0">
                <a:solidFill>
                  <a:srgbClr val="0070C0"/>
                </a:solidFill>
              </a:rPr>
              <a:t>ACT Investigators. </a:t>
            </a:r>
            <a:r>
              <a:rPr lang="en-IN" sz="1800" dirty="0" err="1" smtClean="0">
                <a:solidFill>
                  <a:srgbClr val="0070C0"/>
                </a:solidFill>
              </a:rPr>
              <a:t>Acetylcysteine</a:t>
            </a:r>
            <a:r>
              <a:rPr lang="en-IN" sz="1800" dirty="0" smtClean="0">
                <a:solidFill>
                  <a:srgbClr val="0070C0"/>
                </a:solidFill>
              </a:rPr>
              <a:t> for prevention of renal outcomes in patients undergoing coronary and peripheral vascular angiography: main results from the randomized </a:t>
            </a:r>
            <a:r>
              <a:rPr lang="en-IN" sz="1800" dirty="0" err="1" smtClean="0">
                <a:solidFill>
                  <a:srgbClr val="0070C0"/>
                </a:solidFill>
              </a:rPr>
              <a:t>Acetylcysteine</a:t>
            </a:r>
            <a:r>
              <a:rPr lang="en-IN" sz="1800" dirty="0" smtClean="0">
                <a:solidFill>
                  <a:srgbClr val="0070C0"/>
                </a:solidFill>
              </a:rPr>
              <a:t> for Contrast-induced nephropathy Trial (ACT). Circulation 2011</a:t>
            </a:r>
            <a:endParaRPr lang="en-IN" sz="2300" dirty="0" smtClean="0">
              <a:solidFill>
                <a:srgbClr val="0070C0"/>
              </a:solidFill>
            </a:endParaRP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>
            <a:noAutofit/>
          </a:bodyPr>
          <a:lstStyle/>
          <a:p>
            <a:r>
              <a:rPr lang="en-IN" sz="3600" dirty="0" smtClean="0"/>
              <a:t>ACT trial</a:t>
            </a:r>
            <a:br>
              <a:rPr lang="en-IN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IN" sz="2000" dirty="0" smtClean="0"/>
              <a:t>Subgroup analysis : No difference between groups</a:t>
            </a:r>
          </a:p>
          <a:p>
            <a:r>
              <a:rPr lang="en-IN" sz="2000" dirty="0" smtClean="0"/>
              <a:t>Patients with CKD [serum cr. ≥ 1.5 mg/</a:t>
            </a:r>
            <a:r>
              <a:rPr lang="en-IN" sz="2000" dirty="0" err="1" smtClean="0"/>
              <a:t>dL</a:t>
            </a:r>
            <a:r>
              <a:rPr lang="en-IN" sz="2000" dirty="0" smtClean="0"/>
              <a:t>]</a:t>
            </a:r>
          </a:p>
          <a:p>
            <a:pPr lvl="1"/>
            <a:r>
              <a:rPr lang="en-IN" sz="2000" dirty="0" smtClean="0"/>
              <a:t>n = 367</a:t>
            </a:r>
          </a:p>
          <a:p>
            <a:pPr lvl="1"/>
            <a:r>
              <a:rPr lang="en-IN" sz="2000" dirty="0" smtClean="0">
                <a:solidFill>
                  <a:srgbClr val="FF0000"/>
                </a:solidFill>
              </a:rPr>
              <a:t>6.4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5.6 %  </a:t>
            </a:r>
          </a:p>
          <a:p>
            <a:r>
              <a:rPr lang="en-IN" sz="2000" dirty="0" smtClean="0"/>
              <a:t>Patients with stage 3 CKD [</a:t>
            </a:r>
            <a:r>
              <a:rPr lang="en-IN" sz="2000" dirty="0" err="1" smtClean="0"/>
              <a:t>eGFR</a:t>
            </a:r>
            <a:r>
              <a:rPr lang="en-IN" sz="2000" dirty="0" smtClean="0"/>
              <a:t> 30 - 60 </a:t>
            </a:r>
            <a:r>
              <a:rPr lang="en-IN" sz="2000" dirty="0" err="1" smtClean="0"/>
              <a:t>mL</a:t>
            </a:r>
            <a:r>
              <a:rPr lang="en-IN" sz="2000" dirty="0" smtClean="0"/>
              <a:t>/min per 1.73m</a:t>
            </a:r>
            <a:r>
              <a:rPr lang="en-IN" sz="2000" baseline="30000" dirty="0" smtClean="0"/>
              <a:t>2</a:t>
            </a:r>
            <a:r>
              <a:rPr lang="en-IN" sz="2000" dirty="0" smtClean="0"/>
              <a:t>] </a:t>
            </a:r>
          </a:p>
          <a:p>
            <a:pPr lvl="1"/>
            <a:r>
              <a:rPr lang="en-IN" sz="2000" dirty="0" smtClean="0"/>
              <a:t>n = 823</a:t>
            </a:r>
          </a:p>
          <a:p>
            <a:pPr lvl="1"/>
            <a:r>
              <a:rPr lang="en-IN" sz="2000" dirty="0" smtClean="0">
                <a:solidFill>
                  <a:srgbClr val="FF0000"/>
                </a:solidFill>
              </a:rPr>
              <a:t>7.1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6.8%</a:t>
            </a:r>
          </a:p>
          <a:p>
            <a:r>
              <a:rPr lang="en-IN" sz="2000" dirty="0" smtClean="0"/>
              <a:t>Patients with stage 4 CKD [</a:t>
            </a:r>
            <a:r>
              <a:rPr lang="en-IN" sz="2000" dirty="0" err="1" smtClean="0"/>
              <a:t>eGFR</a:t>
            </a:r>
            <a:r>
              <a:rPr lang="en-IN" sz="2000" dirty="0" smtClean="0"/>
              <a:t> &lt;30 </a:t>
            </a:r>
            <a:r>
              <a:rPr lang="en-IN" sz="2000" dirty="0" err="1" smtClean="0"/>
              <a:t>mL</a:t>
            </a:r>
            <a:r>
              <a:rPr lang="en-IN" sz="2000" dirty="0" smtClean="0"/>
              <a:t>/min per 1.73m</a:t>
            </a:r>
            <a:r>
              <a:rPr lang="en-IN" sz="2000" baseline="30000" dirty="0" smtClean="0"/>
              <a:t>2</a:t>
            </a:r>
            <a:r>
              <a:rPr lang="en-IN" sz="2000" dirty="0" smtClean="0"/>
              <a:t>] </a:t>
            </a:r>
          </a:p>
          <a:p>
            <a:pPr lvl="1"/>
            <a:r>
              <a:rPr lang="en-IN" sz="2000" dirty="0" smtClean="0"/>
              <a:t>n = 104</a:t>
            </a:r>
          </a:p>
          <a:p>
            <a:pPr lvl="1"/>
            <a:r>
              <a:rPr lang="en-IN" sz="2000" dirty="0" smtClean="0">
                <a:solidFill>
                  <a:srgbClr val="FF0000"/>
                </a:solidFill>
              </a:rPr>
              <a:t>10.7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6.3%</a:t>
            </a:r>
          </a:p>
          <a:p>
            <a:r>
              <a:rPr lang="en-IN" sz="2000" dirty="0" smtClean="0"/>
              <a:t>Patients with DM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NAC : Meta analysis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930400"/>
          <a:ext cx="8305800" cy="468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1371600"/>
                <a:gridCol w="1581150"/>
                <a:gridCol w="207645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 RCT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r>
                        <a:rPr lang="en-US" baseline="0" dirty="0" smtClean="0"/>
                        <a:t> p</a:t>
                      </a:r>
                      <a:r>
                        <a:rPr lang="en-US" dirty="0" smtClean="0"/>
                        <a:t>atients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Beneficial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Alonso A et al</a:t>
                      </a:r>
                    </a:p>
                    <a:p>
                      <a:r>
                        <a:rPr lang="en-IN" dirty="0" smtClean="0"/>
                        <a:t>Am J Kidney </a:t>
                      </a:r>
                      <a:r>
                        <a:rPr lang="en-IN" dirty="0" err="1" smtClean="0"/>
                        <a:t>Dis</a:t>
                      </a:r>
                      <a:r>
                        <a:rPr lang="en-IN" dirty="0" smtClean="0"/>
                        <a:t> 2004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Birck</a:t>
                      </a:r>
                      <a:r>
                        <a:rPr lang="en-IN" dirty="0" smtClean="0"/>
                        <a:t> R et al. Lancet 2003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Pannu</a:t>
                      </a:r>
                      <a:r>
                        <a:rPr lang="en-IN" dirty="0" smtClean="0"/>
                        <a:t> N et al. Kidney </a:t>
                      </a:r>
                      <a:r>
                        <a:rPr lang="en-IN" dirty="0" err="1" smtClean="0"/>
                        <a:t>Int</a:t>
                      </a:r>
                      <a:r>
                        <a:rPr lang="en-IN" dirty="0" smtClean="0"/>
                        <a:t> 2004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1776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= 0.049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Liu R et al.</a:t>
                      </a:r>
                    </a:p>
                    <a:p>
                      <a:r>
                        <a:rPr lang="en-IN" dirty="0" smtClean="0"/>
                        <a:t>J Gen Intern Med 2005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1028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err="1" smtClean="0"/>
                        <a:t>Nallamothu</a:t>
                      </a:r>
                      <a:r>
                        <a:rPr lang="en-IN" dirty="0" smtClean="0"/>
                        <a:t> BK et</a:t>
                      </a:r>
                      <a:r>
                        <a:rPr lang="en-IN" baseline="0" dirty="0" smtClean="0"/>
                        <a:t> al. Am J Med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2004 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2195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?yes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sz="1800" dirty="0" err="1" smtClean="0"/>
                        <a:t>Zagler</a:t>
                      </a:r>
                      <a:r>
                        <a:rPr lang="en-IN" sz="1800" dirty="0" smtClean="0"/>
                        <a:t> A et al. Am Heart J 2006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1892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conclusive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Kelly AM et al. Ann Intern Med 2008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Gonzales DA et al. </a:t>
                      </a:r>
                      <a:r>
                        <a:rPr lang="en-IN" dirty="0" smtClean="0"/>
                        <a:t>BMC Med 2007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2746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Low </a:t>
            </a:r>
            <a:r>
              <a:rPr lang="en-US" dirty="0" err="1" smtClean="0"/>
              <a:t>vs</a:t>
            </a:r>
            <a:r>
              <a:rPr lang="en-US" dirty="0" smtClean="0"/>
              <a:t> high  dose of acetyl </a:t>
            </a:r>
            <a:r>
              <a:rPr lang="en-US" dirty="0" err="1" smtClean="0"/>
              <a:t>cysteine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NAC </a:t>
            </a:r>
            <a:r>
              <a:rPr lang="en-US" dirty="0" smtClean="0"/>
              <a:t>: </a:t>
            </a:r>
            <a:r>
              <a:rPr lang="en-IN" sz="3600" dirty="0" smtClean="0"/>
              <a:t>Dosing 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/>
          </a:bodyPr>
          <a:lstStyle/>
          <a:p>
            <a:r>
              <a:rPr lang="en-IN" sz="2200" dirty="0" smtClean="0"/>
              <a:t>600 mg orally BD - most commonly studied dose</a:t>
            </a:r>
          </a:p>
          <a:p>
            <a:pPr lvl="1"/>
            <a:r>
              <a:rPr lang="en-IN" sz="2200" dirty="0" smtClean="0"/>
              <a:t>Risk ratio of </a:t>
            </a:r>
            <a:r>
              <a:rPr lang="en-IN" sz="2200" dirty="0" smtClean="0">
                <a:solidFill>
                  <a:srgbClr val="FF0000"/>
                </a:solidFill>
              </a:rPr>
              <a:t>0.73</a:t>
            </a:r>
            <a:r>
              <a:rPr lang="en-IN" sz="2200" dirty="0" smtClean="0"/>
              <a:t> (95% CI 0.46-1.2) - subgroup analysis of 12 studies </a:t>
            </a:r>
          </a:p>
          <a:p>
            <a:pPr lvl="1">
              <a:buNone/>
            </a:pPr>
            <a:r>
              <a:rPr lang="en-IN" sz="1900" dirty="0" smtClean="0">
                <a:solidFill>
                  <a:srgbClr val="0070C0"/>
                </a:solidFill>
              </a:rPr>
              <a:t>(</a:t>
            </a:r>
            <a:r>
              <a:rPr lang="en-IN" sz="1900" dirty="0" err="1" smtClean="0">
                <a:solidFill>
                  <a:srgbClr val="0070C0"/>
                </a:solidFill>
              </a:rPr>
              <a:t>Nallamothu</a:t>
            </a:r>
            <a:r>
              <a:rPr lang="en-IN" sz="1900" dirty="0" smtClean="0">
                <a:solidFill>
                  <a:srgbClr val="0070C0"/>
                </a:solidFill>
              </a:rPr>
              <a:t> BK et al ,  Am J Med 2004)</a:t>
            </a:r>
          </a:p>
          <a:p>
            <a:r>
              <a:rPr lang="en-IN" sz="2200" dirty="0" smtClean="0"/>
              <a:t>600 mg </a:t>
            </a:r>
            <a:r>
              <a:rPr lang="en-IN" sz="2200" dirty="0" err="1" smtClean="0"/>
              <a:t>vs</a:t>
            </a:r>
            <a:r>
              <a:rPr lang="en-IN" sz="2200" dirty="0" smtClean="0"/>
              <a:t> 1200 mg BD - slightly better outcomes with the higher dose </a:t>
            </a:r>
            <a:r>
              <a:rPr lang="en-IN" sz="1900" dirty="0" smtClean="0">
                <a:solidFill>
                  <a:srgbClr val="0070C0"/>
                </a:solidFill>
              </a:rPr>
              <a:t>(</a:t>
            </a:r>
            <a:r>
              <a:rPr lang="en-IN" sz="1900" dirty="0" err="1" smtClean="0">
                <a:solidFill>
                  <a:srgbClr val="0070C0"/>
                </a:solidFill>
              </a:rPr>
              <a:t>Briguori</a:t>
            </a:r>
            <a:r>
              <a:rPr lang="en-IN" sz="1900" dirty="0" smtClean="0">
                <a:solidFill>
                  <a:srgbClr val="0070C0"/>
                </a:solidFill>
              </a:rPr>
              <a:t> C et al. </a:t>
            </a:r>
            <a:r>
              <a:rPr lang="en-IN" sz="1900" dirty="0" err="1" smtClean="0">
                <a:solidFill>
                  <a:srgbClr val="0070C0"/>
                </a:solidFill>
              </a:rPr>
              <a:t>Eur</a:t>
            </a:r>
            <a:r>
              <a:rPr lang="en-IN" sz="1900" dirty="0" smtClean="0">
                <a:solidFill>
                  <a:srgbClr val="0070C0"/>
                </a:solidFill>
              </a:rPr>
              <a:t> Heart J 2004)</a:t>
            </a:r>
            <a:endParaRPr lang="en-IN" sz="2200" dirty="0" smtClean="0">
              <a:solidFill>
                <a:srgbClr val="0070C0"/>
              </a:solidFill>
            </a:endParaRPr>
          </a:p>
          <a:p>
            <a:endParaRPr lang="en-IN" sz="29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IN" sz="2200" dirty="0" smtClean="0"/>
              <a:t>Meta-analysis of 1677 subjects </a:t>
            </a:r>
          </a:p>
          <a:p>
            <a:r>
              <a:rPr lang="en-IN" sz="2200" dirty="0" smtClean="0"/>
              <a:t>High dose NAC (&gt; 600 mg) </a:t>
            </a:r>
            <a:r>
              <a:rPr lang="en-IN" sz="2200" dirty="0" err="1" smtClean="0"/>
              <a:t>vs</a:t>
            </a:r>
            <a:r>
              <a:rPr lang="en-IN" sz="2200" dirty="0" smtClean="0"/>
              <a:t> control </a:t>
            </a:r>
          </a:p>
          <a:p>
            <a:r>
              <a:rPr lang="en-IN" sz="2200" dirty="0" smtClean="0"/>
              <a:t>&gt;70 % had CKD at baseline</a:t>
            </a:r>
          </a:p>
          <a:p>
            <a:r>
              <a:rPr lang="en-IN" sz="2200" dirty="0" smtClean="0"/>
              <a:t>The risk of CIN : Odds ratio </a:t>
            </a:r>
            <a:r>
              <a:rPr lang="en-IN" sz="2200" dirty="0" smtClean="0">
                <a:solidFill>
                  <a:srgbClr val="FF0000"/>
                </a:solidFill>
              </a:rPr>
              <a:t>0.46</a:t>
            </a:r>
            <a:r>
              <a:rPr lang="en-IN" sz="2200" dirty="0" smtClean="0"/>
              <a:t> (95% CI 0.33-0.64)</a:t>
            </a:r>
          </a:p>
          <a:p>
            <a:r>
              <a:rPr lang="en-IN" sz="2200" dirty="0" smtClean="0"/>
              <a:t>Preferred dose: </a:t>
            </a:r>
            <a:r>
              <a:rPr lang="en-IN" sz="2200" dirty="0" smtClean="0">
                <a:solidFill>
                  <a:srgbClr val="FF0000"/>
                </a:solidFill>
              </a:rPr>
              <a:t>1200 mg orally BD </a:t>
            </a:r>
            <a:r>
              <a:rPr lang="en-IN" sz="2200" dirty="0" smtClean="0"/>
              <a:t>on the day before and the day of the procedure</a:t>
            </a:r>
          </a:p>
          <a:p>
            <a:pPr>
              <a:buNone/>
            </a:pPr>
            <a:r>
              <a:rPr lang="en-IN" sz="2300" dirty="0" smtClean="0">
                <a:solidFill>
                  <a:srgbClr val="0070C0"/>
                </a:solidFill>
              </a:rPr>
              <a:t>	</a:t>
            </a:r>
            <a:r>
              <a:rPr lang="en-IN" sz="1900" dirty="0" err="1" smtClean="0">
                <a:solidFill>
                  <a:srgbClr val="0070C0"/>
                </a:solidFill>
              </a:rPr>
              <a:t>Trivedi</a:t>
            </a:r>
            <a:r>
              <a:rPr lang="en-IN" sz="1900" dirty="0" smtClean="0">
                <a:solidFill>
                  <a:srgbClr val="0070C0"/>
                </a:solidFill>
              </a:rPr>
              <a:t> H et al. High-dose N-</a:t>
            </a:r>
            <a:r>
              <a:rPr lang="en-IN" sz="1900" dirty="0" err="1" smtClean="0">
                <a:solidFill>
                  <a:srgbClr val="0070C0"/>
                </a:solidFill>
              </a:rPr>
              <a:t>acetylcysteine</a:t>
            </a:r>
            <a:r>
              <a:rPr lang="en-IN" sz="1900" dirty="0" smtClean="0">
                <a:solidFill>
                  <a:srgbClr val="0070C0"/>
                </a:solidFill>
              </a:rPr>
              <a:t> for the prevention of contrast-induced nephropathy. Am J Med 2009</a:t>
            </a:r>
            <a:endParaRPr lang="en-IN" sz="2300" dirty="0" smtClean="0">
              <a:solidFill>
                <a:srgbClr val="0070C0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/>
              <a:t>What the clinical trials evaluated?</a:t>
            </a:r>
          </a:p>
          <a:p>
            <a:r>
              <a:rPr lang="en-IN" sz="2000" dirty="0" smtClean="0"/>
              <a:t>End points :  Small, transient elevations in the serum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</a:t>
            </a:r>
          </a:p>
          <a:p>
            <a:r>
              <a:rPr lang="en-IN" sz="2000" dirty="0" smtClean="0"/>
              <a:t>? Dubious clinical significance</a:t>
            </a:r>
          </a:p>
          <a:p>
            <a:r>
              <a:rPr lang="en-IN" sz="2000" dirty="0" smtClean="0"/>
              <a:t>≥0.5 mg/</a:t>
            </a:r>
            <a:r>
              <a:rPr lang="en-IN" sz="2000" dirty="0" err="1" smtClean="0"/>
              <a:t>dL</a:t>
            </a:r>
            <a:r>
              <a:rPr lang="en-IN" sz="2000" dirty="0" smtClean="0"/>
              <a:t> or ≥25 to 50% above baseline</a:t>
            </a:r>
          </a:p>
          <a:p>
            <a:endParaRPr lang="en-IN" sz="2000" dirty="0" smtClean="0"/>
          </a:p>
          <a:p>
            <a:r>
              <a:rPr lang="en-IN" sz="2000" dirty="0" smtClean="0"/>
              <a:t>CIN defined in this manner is associated with significant in-hospital and long-term mortality</a:t>
            </a:r>
          </a:p>
          <a:p>
            <a:pPr>
              <a:buNone/>
            </a:pPr>
            <a:r>
              <a:rPr lang="en-IN" sz="1700" dirty="0" smtClean="0">
                <a:solidFill>
                  <a:srgbClr val="0070C0"/>
                </a:solidFill>
              </a:rPr>
              <a:t>	</a:t>
            </a:r>
            <a:r>
              <a:rPr lang="en-IN" sz="1700" dirty="0" err="1" smtClean="0">
                <a:solidFill>
                  <a:srgbClr val="0070C0"/>
                </a:solidFill>
              </a:rPr>
              <a:t>Rihal</a:t>
            </a:r>
            <a:r>
              <a:rPr lang="en-IN" sz="1700" dirty="0" smtClean="0">
                <a:solidFill>
                  <a:srgbClr val="0070C0"/>
                </a:solidFill>
              </a:rPr>
              <a:t> CS et al. Incidence and prognostic importance of acute renal failure after </a:t>
            </a:r>
            <a:r>
              <a:rPr lang="en-IN" sz="1700" dirty="0" err="1" smtClean="0">
                <a:solidFill>
                  <a:srgbClr val="0070C0"/>
                </a:solidFill>
              </a:rPr>
              <a:t>percutaneous</a:t>
            </a:r>
            <a:r>
              <a:rPr lang="en-IN" sz="1700" dirty="0" smtClean="0">
                <a:solidFill>
                  <a:srgbClr val="0070C0"/>
                </a:solidFill>
              </a:rPr>
              <a:t> coronary intervention. Circulation 2002</a:t>
            </a:r>
          </a:p>
          <a:p>
            <a:pPr>
              <a:buNone/>
            </a:pPr>
            <a:r>
              <a:rPr lang="en-IN" sz="1700" dirty="0" smtClean="0">
                <a:solidFill>
                  <a:srgbClr val="0070C0"/>
                </a:solidFill>
              </a:rPr>
              <a:t>	</a:t>
            </a:r>
            <a:r>
              <a:rPr lang="en-IN" sz="1700" dirty="0" err="1" smtClean="0">
                <a:solidFill>
                  <a:srgbClr val="0070C0"/>
                </a:solidFill>
              </a:rPr>
              <a:t>Dangas</a:t>
            </a:r>
            <a:r>
              <a:rPr lang="en-IN" sz="1700" dirty="0" smtClean="0">
                <a:solidFill>
                  <a:srgbClr val="0070C0"/>
                </a:solidFill>
              </a:rPr>
              <a:t> G et al. Contrast-induced nephropathy after </a:t>
            </a:r>
            <a:r>
              <a:rPr lang="en-IN" sz="1700" dirty="0" err="1" smtClean="0">
                <a:solidFill>
                  <a:srgbClr val="0070C0"/>
                </a:solidFill>
              </a:rPr>
              <a:t>percutaneous</a:t>
            </a:r>
            <a:r>
              <a:rPr lang="en-IN" sz="1700" dirty="0" smtClean="0">
                <a:solidFill>
                  <a:srgbClr val="0070C0"/>
                </a:solidFill>
              </a:rPr>
              <a:t> coronary interventions in relation to chronic kidney disease and hemodynamic variables. Am J </a:t>
            </a:r>
            <a:r>
              <a:rPr lang="en-IN" sz="1700" dirty="0" err="1" smtClean="0">
                <a:solidFill>
                  <a:srgbClr val="0070C0"/>
                </a:solidFill>
              </a:rPr>
              <a:t>Cardiol</a:t>
            </a:r>
            <a:r>
              <a:rPr lang="en-IN" sz="1700" dirty="0" smtClean="0">
                <a:solidFill>
                  <a:srgbClr val="0070C0"/>
                </a:solidFill>
              </a:rPr>
              <a:t> 2005</a:t>
            </a:r>
            <a:endParaRPr lang="en-IN" sz="17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RAPPID study – iv NAC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300" dirty="0" smtClean="0">
                <a:solidFill>
                  <a:srgbClr val="0070C0"/>
                </a:solidFill>
              </a:rPr>
              <a:t>	</a:t>
            </a:r>
            <a:r>
              <a:rPr lang="en-IN" sz="1900" dirty="0" smtClean="0">
                <a:solidFill>
                  <a:srgbClr val="0070C0"/>
                </a:solidFill>
              </a:rPr>
              <a:t>Baker CS et al. A rapid protocol for the prevention of contrast-induced renal dysfunction: the RAPPID study. J Am </a:t>
            </a:r>
            <a:r>
              <a:rPr lang="en-IN" sz="1900" dirty="0" err="1" smtClean="0">
                <a:solidFill>
                  <a:srgbClr val="0070C0"/>
                </a:solidFill>
              </a:rPr>
              <a:t>Coll</a:t>
            </a:r>
            <a:r>
              <a:rPr lang="en-IN" sz="1900" dirty="0" smtClean="0">
                <a:solidFill>
                  <a:srgbClr val="0070C0"/>
                </a:solidFill>
              </a:rPr>
              <a:t> </a:t>
            </a:r>
            <a:r>
              <a:rPr lang="en-IN" sz="1900" dirty="0" err="1" smtClean="0">
                <a:solidFill>
                  <a:srgbClr val="0070C0"/>
                </a:solidFill>
              </a:rPr>
              <a:t>Cardiol</a:t>
            </a:r>
            <a:r>
              <a:rPr lang="en-IN" sz="1900" dirty="0" smtClean="0">
                <a:solidFill>
                  <a:srgbClr val="0070C0"/>
                </a:solidFill>
              </a:rPr>
              <a:t> 2003</a:t>
            </a:r>
            <a:endParaRPr lang="en-IN" sz="2300" dirty="0" smtClean="0">
              <a:solidFill>
                <a:srgbClr val="0070C0"/>
              </a:solidFill>
            </a:endParaRPr>
          </a:p>
          <a:p>
            <a:endParaRPr lang="en-IN" sz="1400" dirty="0" smtClean="0"/>
          </a:p>
          <a:p>
            <a:r>
              <a:rPr lang="en-IN" sz="2000" dirty="0" smtClean="0"/>
              <a:t>80 patients</a:t>
            </a:r>
          </a:p>
          <a:p>
            <a:endParaRPr lang="en-IN" sz="800" dirty="0" smtClean="0"/>
          </a:p>
          <a:p>
            <a:r>
              <a:rPr lang="en-IN" sz="2000" dirty="0" smtClean="0"/>
              <a:t>Mean baseline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of 1.8 mg/dl </a:t>
            </a:r>
          </a:p>
          <a:p>
            <a:endParaRPr lang="en-IN" sz="800" dirty="0" smtClean="0"/>
          </a:p>
          <a:p>
            <a:r>
              <a:rPr lang="en-IN" sz="2000" dirty="0" smtClean="0"/>
              <a:t>iv NAC </a:t>
            </a:r>
            <a:r>
              <a:rPr lang="en-IN" sz="2000" dirty="0" err="1" smtClean="0"/>
              <a:t>vs</a:t>
            </a:r>
            <a:r>
              <a:rPr lang="en-IN" sz="2000" dirty="0" smtClean="0"/>
              <a:t>  isotonic saline </a:t>
            </a:r>
          </a:p>
          <a:p>
            <a:endParaRPr lang="en-IN" sz="800" dirty="0" smtClean="0"/>
          </a:p>
          <a:p>
            <a:r>
              <a:rPr lang="en-IN" sz="2000" dirty="0" smtClean="0"/>
              <a:t>NAC : 150 mg/kg pre procedure followed by 50 mg/kg over 4 hrs post procedure</a:t>
            </a:r>
          </a:p>
          <a:p>
            <a:endParaRPr lang="en-IN" sz="800" dirty="0" smtClean="0"/>
          </a:p>
          <a:p>
            <a:r>
              <a:rPr lang="en-IN" sz="2000" dirty="0" smtClean="0"/>
              <a:t>Normal saline : 1 ml/kg/hr for 12 hrs pre- and post-contrast</a:t>
            </a:r>
          </a:p>
          <a:p>
            <a:endParaRPr lang="en-IN" sz="1000" dirty="0" smtClean="0"/>
          </a:p>
          <a:p>
            <a:r>
              <a:rPr lang="en-IN" sz="2000" dirty="0" smtClean="0"/>
              <a:t>Result : </a:t>
            </a:r>
            <a:r>
              <a:rPr lang="en-IN" sz="2000" dirty="0" smtClean="0">
                <a:solidFill>
                  <a:srgbClr val="FF0000"/>
                </a:solidFill>
              </a:rPr>
              <a:t>5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20%                         P = 0.004</a:t>
            </a:r>
          </a:p>
          <a:p>
            <a:endParaRPr lang="en-IN" sz="800" dirty="0" smtClean="0">
              <a:solidFill>
                <a:srgbClr val="FF0000"/>
              </a:solidFill>
            </a:endParaRPr>
          </a:p>
          <a:p>
            <a:r>
              <a:rPr lang="en-IN" sz="2000" dirty="0" smtClean="0"/>
              <a:t>At the high doses used, </a:t>
            </a:r>
            <a:r>
              <a:rPr lang="en-IN" sz="2000" dirty="0" smtClean="0">
                <a:solidFill>
                  <a:srgbClr val="FF0000"/>
                </a:solidFill>
              </a:rPr>
              <a:t>7 % developed </a:t>
            </a:r>
            <a:r>
              <a:rPr lang="en-IN" sz="2000" dirty="0" err="1" smtClean="0">
                <a:solidFill>
                  <a:srgbClr val="FF0000"/>
                </a:solidFill>
              </a:rPr>
              <a:t>anaphylactoid</a:t>
            </a:r>
            <a:r>
              <a:rPr lang="en-IN" sz="2000" dirty="0" smtClean="0">
                <a:solidFill>
                  <a:srgbClr val="FF0000"/>
                </a:solidFill>
              </a:rPr>
              <a:t> reactions</a:t>
            </a:r>
          </a:p>
          <a:p>
            <a:pPr>
              <a:buNone/>
            </a:pPr>
            <a:r>
              <a:rPr lang="en-IN" sz="2900" dirty="0" smtClean="0">
                <a:solidFill>
                  <a:srgbClr val="0070C0"/>
                </a:solidFill>
              </a:rPr>
              <a:t>	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/>
              <a:t>	</a:t>
            </a:r>
            <a:r>
              <a:rPr lang="en-IN" sz="2000" dirty="0" err="1" smtClean="0">
                <a:solidFill>
                  <a:srgbClr val="0070C0"/>
                </a:solidFill>
              </a:rPr>
              <a:t>Marenzi</a:t>
            </a:r>
            <a:r>
              <a:rPr lang="en-IN" sz="2000" dirty="0" smtClean="0">
                <a:solidFill>
                  <a:srgbClr val="0070C0"/>
                </a:solidFill>
              </a:rPr>
              <a:t> G et al. N-</a:t>
            </a:r>
            <a:r>
              <a:rPr lang="en-IN" sz="2000" dirty="0" err="1" smtClean="0">
                <a:solidFill>
                  <a:srgbClr val="0070C0"/>
                </a:solidFill>
              </a:rPr>
              <a:t>acetylcysteine</a:t>
            </a:r>
            <a:r>
              <a:rPr lang="en-IN" sz="2000" dirty="0" smtClean="0">
                <a:solidFill>
                  <a:srgbClr val="0070C0"/>
                </a:solidFill>
              </a:rPr>
              <a:t> and contrast-induced nephropathy in primary angioplasty. N </a:t>
            </a:r>
            <a:r>
              <a:rPr lang="en-IN" sz="2000" dirty="0" err="1" smtClean="0">
                <a:solidFill>
                  <a:srgbClr val="0070C0"/>
                </a:solidFill>
              </a:rPr>
              <a:t>Engl</a:t>
            </a:r>
            <a:r>
              <a:rPr lang="en-IN" sz="2000" dirty="0" smtClean="0">
                <a:solidFill>
                  <a:srgbClr val="0070C0"/>
                </a:solidFill>
              </a:rPr>
              <a:t> J Med 2006</a:t>
            </a:r>
          </a:p>
          <a:p>
            <a:pPr>
              <a:buNone/>
            </a:pPr>
            <a:endParaRPr lang="en-IN" sz="10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354 patients with AMI</a:t>
            </a:r>
          </a:p>
          <a:p>
            <a:r>
              <a:rPr lang="en-US" sz="2000" dirty="0" smtClean="0"/>
              <a:t>iv NAC 1200mg </a:t>
            </a:r>
            <a:r>
              <a:rPr lang="en-US" sz="2000" dirty="0" err="1" smtClean="0"/>
              <a:t>vs</a:t>
            </a:r>
            <a:r>
              <a:rPr lang="en-US" sz="2000" dirty="0" smtClean="0"/>
              <a:t> 600mg </a:t>
            </a:r>
            <a:r>
              <a:rPr lang="en-US" sz="2000" dirty="0" err="1" smtClean="0"/>
              <a:t>vs</a:t>
            </a:r>
            <a:r>
              <a:rPr lang="en-US" sz="2000" dirty="0" smtClean="0"/>
              <a:t> control </a:t>
            </a:r>
            <a:endParaRPr lang="en-IN" sz="2000" dirty="0" smtClean="0"/>
          </a:p>
          <a:p>
            <a:r>
              <a:rPr lang="en-IN" sz="2000" dirty="0" smtClean="0"/>
              <a:t>iv NAC bolus was followed by the same oral dose BD for 2 days</a:t>
            </a:r>
            <a:endParaRPr lang="en-US" sz="2000" dirty="0" smtClean="0"/>
          </a:p>
          <a:p>
            <a:r>
              <a:rPr lang="en-US" sz="2000" dirty="0" smtClean="0"/>
              <a:t>AKI definition : </a:t>
            </a:r>
            <a:r>
              <a:rPr lang="en-IN" sz="2000" dirty="0" smtClean="0"/>
              <a:t>≥25 % increase in </a:t>
            </a:r>
            <a:r>
              <a:rPr lang="en-IN" sz="2000" dirty="0" err="1" smtClean="0"/>
              <a:t>S.Cr</a:t>
            </a:r>
            <a:endParaRPr lang="en-IN" sz="2000" dirty="0" smtClean="0"/>
          </a:p>
          <a:p>
            <a:r>
              <a:rPr lang="en-IN" sz="2000" dirty="0" smtClean="0"/>
              <a:t>Result : </a:t>
            </a:r>
            <a:r>
              <a:rPr lang="en-IN" sz="2000" dirty="0" smtClean="0">
                <a:solidFill>
                  <a:srgbClr val="FF0000"/>
                </a:solidFill>
              </a:rPr>
              <a:t>8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15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33 %       p &lt; 0.001</a:t>
            </a:r>
          </a:p>
          <a:p>
            <a:endParaRPr lang="en-IN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IN" sz="2000" dirty="0" smtClean="0"/>
              <a:t>Drawbacks </a:t>
            </a:r>
          </a:p>
          <a:p>
            <a:r>
              <a:rPr lang="en-IN" sz="2000" dirty="0" smtClean="0"/>
              <a:t>Most patients had normal kidney function (baseline </a:t>
            </a:r>
            <a:r>
              <a:rPr lang="en-IN" sz="2000" dirty="0" err="1" smtClean="0"/>
              <a:t>S.Cr</a:t>
            </a:r>
            <a:r>
              <a:rPr lang="en-IN" sz="2000" dirty="0" smtClean="0"/>
              <a:t> 1.0 mg/</a:t>
            </a:r>
            <a:r>
              <a:rPr lang="en-IN" sz="2000" dirty="0" err="1" smtClean="0"/>
              <a:t>dL</a:t>
            </a:r>
            <a:r>
              <a:rPr lang="en-IN" sz="2000" dirty="0" smtClean="0"/>
              <a:t>)</a:t>
            </a:r>
          </a:p>
          <a:p>
            <a:r>
              <a:rPr lang="en-IN" sz="2000" dirty="0" smtClean="0"/>
              <a:t>A large proportion of  the control group had severe complications that could explain the AKI (</a:t>
            </a:r>
            <a:r>
              <a:rPr lang="en-IN" sz="2000" dirty="0" err="1" smtClean="0"/>
              <a:t>eg</a:t>
            </a:r>
            <a:r>
              <a:rPr lang="en-IN" sz="2000" dirty="0" smtClean="0"/>
              <a:t>, IABP,  mechanical ventilation)</a:t>
            </a:r>
          </a:p>
          <a:p>
            <a:endParaRPr lang="en-IN" sz="2000" dirty="0" smtClean="0"/>
          </a:p>
          <a:p>
            <a:endParaRPr lang="en-IN" sz="2000" dirty="0" smtClean="0">
              <a:solidFill>
                <a:srgbClr val="FF0000"/>
              </a:solidFill>
            </a:endParaRP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iv NAC – no benefit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dirty="0" smtClean="0">
                <a:solidFill>
                  <a:srgbClr val="0070C0"/>
                </a:solidFill>
              </a:rPr>
              <a:t>	</a:t>
            </a:r>
            <a:r>
              <a:rPr lang="en-IN" sz="1800" dirty="0" smtClean="0">
                <a:solidFill>
                  <a:srgbClr val="0070C0"/>
                </a:solidFill>
              </a:rPr>
              <a:t>Webb JG et al. A randomized controlled trial of intravenous N-</a:t>
            </a:r>
            <a:r>
              <a:rPr lang="en-IN" sz="1800" dirty="0" err="1" smtClean="0">
                <a:solidFill>
                  <a:srgbClr val="0070C0"/>
                </a:solidFill>
              </a:rPr>
              <a:t>acetylcysteine</a:t>
            </a:r>
            <a:r>
              <a:rPr lang="en-IN" sz="1800" dirty="0" smtClean="0">
                <a:solidFill>
                  <a:srgbClr val="0070C0"/>
                </a:solidFill>
              </a:rPr>
              <a:t> for the prevention of contrast-induced nephropathy after cardiac catheterization: lack of effect. Am Heart J 2004</a:t>
            </a:r>
            <a:endParaRPr lang="en-IN" dirty="0" smtClean="0"/>
          </a:p>
          <a:p>
            <a:pPr>
              <a:lnSpc>
                <a:spcPct val="150000"/>
              </a:lnSpc>
            </a:pPr>
            <a:r>
              <a:rPr lang="en-IN" sz="2000" dirty="0" smtClean="0"/>
              <a:t>RCT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487 patients 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Mean baseline serum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of 1.6 mg/dl </a:t>
            </a:r>
          </a:p>
          <a:p>
            <a:pPr>
              <a:lnSpc>
                <a:spcPct val="150000"/>
              </a:lnSpc>
            </a:pPr>
            <a:endParaRPr lang="en-IN" sz="1000" dirty="0" smtClean="0"/>
          </a:p>
          <a:p>
            <a:r>
              <a:rPr lang="en-IN" sz="2000" dirty="0" smtClean="0"/>
              <a:t>All received isotonic saline (200 </a:t>
            </a:r>
            <a:r>
              <a:rPr lang="en-IN" sz="2000" dirty="0" err="1" smtClean="0"/>
              <a:t>mL</a:t>
            </a:r>
            <a:r>
              <a:rPr lang="en-IN" sz="2000" dirty="0" smtClean="0"/>
              <a:t> before the procedure, 1.5 </a:t>
            </a:r>
            <a:r>
              <a:rPr lang="en-IN" sz="2000" dirty="0" err="1" smtClean="0"/>
              <a:t>mL</a:t>
            </a:r>
            <a:r>
              <a:rPr lang="en-IN" sz="2000" dirty="0" smtClean="0"/>
              <a:t>/kg/hr for 6 hrs after)</a:t>
            </a:r>
          </a:p>
          <a:p>
            <a:pPr>
              <a:lnSpc>
                <a:spcPct val="150000"/>
              </a:lnSpc>
            </a:pPr>
            <a:endParaRPr lang="en-IN" sz="1100" dirty="0" smtClean="0"/>
          </a:p>
          <a:p>
            <a:r>
              <a:rPr lang="en-IN" sz="2000" dirty="0" smtClean="0">
                <a:solidFill>
                  <a:srgbClr val="FF0000"/>
                </a:solidFill>
              </a:rPr>
              <a:t>No benefit with iv </a:t>
            </a:r>
            <a:r>
              <a:rPr lang="en-IN" sz="2000" dirty="0" err="1" smtClean="0">
                <a:solidFill>
                  <a:srgbClr val="FF0000"/>
                </a:solidFill>
              </a:rPr>
              <a:t>acetylcysteine</a:t>
            </a:r>
            <a:r>
              <a:rPr lang="en-IN" sz="2000" dirty="0" smtClean="0">
                <a:solidFill>
                  <a:srgbClr val="FF0000"/>
                </a:solidFill>
              </a:rPr>
              <a:t> </a:t>
            </a:r>
            <a:r>
              <a:rPr lang="en-IN" sz="2000" dirty="0" smtClean="0"/>
              <a:t>(500 mg immediately before the procedure) </a:t>
            </a:r>
          </a:p>
          <a:p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0" y="2819400"/>
            <a:ext cx="91440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304800" y="3276600"/>
            <a:ext cx="8077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chemeClr val="bg1"/>
                </a:solidFill>
              </a:rPr>
              <a:t>	Lack of convincing evidence of benefit</a:t>
            </a:r>
          </a:p>
          <a:p>
            <a:r>
              <a:rPr lang="en-IN" sz="2000" dirty="0" smtClean="0">
                <a:solidFill>
                  <a:schemeClr val="bg1"/>
                </a:solidFill>
              </a:rPr>
              <a:t>	Potential risk of </a:t>
            </a:r>
            <a:r>
              <a:rPr lang="en-IN" sz="2000" dirty="0" err="1" smtClean="0">
                <a:solidFill>
                  <a:schemeClr val="bg1"/>
                </a:solidFill>
              </a:rPr>
              <a:t>anaphylactoid</a:t>
            </a:r>
            <a:r>
              <a:rPr lang="en-IN" sz="2000" dirty="0" smtClean="0">
                <a:solidFill>
                  <a:schemeClr val="bg1"/>
                </a:solidFill>
              </a:rPr>
              <a:t> reactions</a:t>
            </a:r>
          </a:p>
          <a:p>
            <a:r>
              <a:rPr lang="en-IN" sz="2000" dirty="0" smtClean="0">
                <a:solidFill>
                  <a:schemeClr val="bg1"/>
                </a:solidFill>
              </a:rPr>
              <a:t>	Routine use of iv NAC for the prevention of CIN is not advocated</a:t>
            </a:r>
          </a:p>
          <a:p>
            <a:endParaRPr lang="en-IN" sz="2000" dirty="0" smtClean="0">
              <a:solidFill>
                <a:schemeClr val="bg1"/>
              </a:solidFill>
            </a:endParaRPr>
          </a:p>
          <a:p>
            <a:endParaRPr lang="en-IN" sz="2000" dirty="0" smtClean="0">
              <a:solidFill>
                <a:schemeClr val="bg1"/>
              </a:solidFill>
            </a:endParaRP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/>
              <a:t>Acetyl </a:t>
            </a:r>
            <a:r>
              <a:rPr lang="en-IN" sz="2000" dirty="0" err="1" smtClean="0"/>
              <a:t>cysteine</a:t>
            </a:r>
            <a:endParaRPr lang="en-IN" sz="2000" dirty="0" smtClean="0"/>
          </a:p>
          <a:p>
            <a:pPr lvl="1"/>
            <a:r>
              <a:rPr lang="en-IN" sz="2000" dirty="0" smtClean="0"/>
              <a:t>Potentially beneficial</a:t>
            </a:r>
          </a:p>
          <a:p>
            <a:pPr lvl="1"/>
            <a:r>
              <a:rPr lang="en-IN" sz="2000" dirty="0" smtClean="0"/>
              <a:t>Well tolerated </a:t>
            </a:r>
          </a:p>
          <a:p>
            <a:pPr lvl="1"/>
            <a:r>
              <a:rPr lang="en-IN" sz="2000" dirty="0" smtClean="0"/>
              <a:t>Relatively inexpensive</a:t>
            </a:r>
          </a:p>
          <a:p>
            <a:pPr lvl="1"/>
            <a:endParaRPr lang="en-IN" sz="2000" dirty="0" smtClean="0"/>
          </a:p>
          <a:p>
            <a:r>
              <a:rPr lang="en-IN" sz="2000" dirty="0" smtClean="0"/>
              <a:t>2012 KDIGO guidelines </a:t>
            </a:r>
          </a:p>
          <a:p>
            <a:pPr lvl="1"/>
            <a:r>
              <a:rPr lang="en-IN" sz="2000" dirty="0" smtClean="0"/>
              <a:t>Administration of </a:t>
            </a:r>
            <a:r>
              <a:rPr lang="en-IN" sz="2000" dirty="0" err="1" smtClean="0"/>
              <a:t>acetylcysteine</a:t>
            </a:r>
            <a:r>
              <a:rPr lang="en-IN" sz="2000" dirty="0" smtClean="0"/>
              <a:t> to high risk  patients</a:t>
            </a:r>
          </a:p>
          <a:p>
            <a:pPr lvl="1"/>
            <a:r>
              <a:rPr lang="en-IN" sz="2000" dirty="0" smtClean="0"/>
              <a:t>Must be accompanied by iv isotonic fluid and use of a low or </a:t>
            </a:r>
            <a:r>
              <a:rPr lang="en-IN" sz="2000" dirty="0" err="1" smtClean="0"/>
              <a:t>iso-osmolal</a:t>
            </a:r>
            <a:r>
              <a:rPr lang="en-IN" sz="2000" dirty="0" smtClean="0"/>
              <a:t> contrast agent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	Prophylactic </a:t>
            </a:r>
            <a:r>
              <a:rPr lang="en-IN" dirty="0" err="1" smtClean="0"/>
              <a:t>hemofiltration</a:t>
            </a:r>
            <a:r>
              <a:rPr lang="en-IN" dirty="0" smtClean="0"/>
              <a:t> and </a:t>
            </a:r>
            <a:r>
              <a:rPr lang="en-IN" dirty="0" err="1" smtClean="0"/>
              <a:t>hemodialysis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dirty="0" smtClean="0"/>
              <a:t>Prophylactic </a:t>
            </a:r>
            <a:r>
              <a:rPr lang="en-IN" sz="3200" dirty="0" err="1" smtClean="0"/>
              <a:t>hemofiltration</a:t>
            </a:r>
            <a:r>
              <a:rPr lang="en-IN" sz="3200" dirty="0" smtClean="0"/>
              <a:t> and </a:t>
            </a:r>
            <a:r>
              <a:rPr lang="en-IN" sz="3200" dirty="0" err="1" smtClean="0"/>
              <a:t>hemodialysis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000" dirty="0" smtClean="0"/>
              <a:t>	</a:t>
            </a:r>
            <a:r>
              <a:rPr lang="en-IN" sz="2000" dirty="0" err="1" smtClean="0">
                <a:solidFill>
                  <a:srgbClr val="0070C0"/>
                </a:solidFill>
              </a:rPr>
              <a:t>Marenzi</a:t>
            </a:r>
            <a:r>
              <a:rPr lang="en-IN" sz="2000" dirty="0" smtClean="0">
                <a:solidFill>
                  <a:srgbClr val="0070C0"/>
                </a:solidFill>
              </a:rPr>
              <a:t> G et al. The prevention of </a:t>
            </a:r>
            <a:r>
              <a:rPr lang="en-IN" sz="2000" dirty="0" err="1" smtClean="0">
                <a:solidFill>
                  <a:srgbClr val="0070C0"/>
                </a:solidFill>
              </a:rPr>
              <a:t>radiocontrast</a:t>
            </a:r>
            <a:r>
              <a:rPr lang="en-IN" sz="2000" dirty="0" smtClean="0">
                <a:solidFill>
                  <a:srgbClr val="0070C0"/>
                </a:solidFill>
              </a:rPr>
              <a:t>-agent-induced nephropathy by </a:t>
            </a:r>
            <a:r>
              <a:rPr lang="en-IN" sz="2000" dirty="0" err="1" smtClean="0">
                <a:solidFill>
                  <a:srgbClr val="0070C0"/>
                </a:solidFill>
              </a:rPr>
              <a:t>hemofiltration</a:t>
            </a:r>
            <a:r>
              <a:rPr lang="en-IN" sz="2000" dirty="0" smtClean="0">
                <a:solidFill>
                  <a:srgbClr val="0070C0"/>
                </a:solidFill>
              </a:rPr>
              <a:t>. N </a:t>
            </a:r>
            <a:r>
              <a:rPr lang="en-IN" sz="2000" dirty="0" err="1" smtClean="0">
                <a:solidFill>
                  <a:srgbClr val="0070C0"/>
                </a:solidFill>
              </a:rPr>
              <a:t>Engl</a:t>
            </a:r>
            <a:r>
              <a:rPr lang="en-IN" sz="2000" dirty="0" smtClean="0">
                <a:solidFill>
                  <a:srgbClr val="0070C0"/>
                </a:solidFill>
              </a:rPr>
              <a:t> J Med 2003</a:t>
            </a:r>
          </a:p>
          <a:p>
            <a:endParaRPr lang="en-IN" sz="2000" dirty="0" smtClean="0"/>
          </a:p>
          <a:p>
            <a:pPr>
              <a:lnSpc>
                <a:spcPct val="150000"/>
              </a:lnSpc>
            </a:pPr>
            <a:r>
              <a:rPr lang="en-IN" sz="2000" dirty="0" smtClean="0"/>
              <a:t>114 patients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Mean </a:t>
            </a:r>
            <a:r>
              <a:rPr lang="en-IN" sz="2000" dirty="0" err="1" smtClean="0"/>
              <a:t>S.Cr</a:t>
            </a:r>
            <a:r>
              <a:rPr lang="en-IN" sz="2000" dirty="0" smtClean="0"/>
              <a:t> of 3.0 mg/</a:t>
            </a:r>
            <a:r>
              <a:rPr lang="en-IN" sz="2000" dirty="0" err="1" smtClean="0"/>
              <a:t>dL</a:t>
            </a:r>
            <a:endParaRPr lang="en-IN" sz="2000" dirty="0" smtClean="0"/>
          </a:p>
          <a:p>
            <a:pPr>
              <a:lnSpc>
                <a:spcPct val="150000"/>
              </a:lnSpc>
            </a:pPr>
            <a:r>
              <a:rPr lang="en-IN" sz="2000" dirty="0" smtClean="0"/>
              <a:t>Isotonic saline infusion (1 </a:t>
            </a:r>
            <a:r>
              <a:rPr lang="en-IN" sz="2000" dirty="0" err="1" smtClean="0"/>
              <a:t>mL</a:t>
            </a:r>
            <a:r>
              <a:rPr lang="en-IN" sz="2000" dirty="0" smtClean="0"/>
              <a:t>/kg/hr) </a:t>
            </a:r>
            <a:r>
              <a:rPr lang="en-IN" sz="2000" dirty="0" err="1" smtClean="0"/>
              <a:t>vs</a:t>
            </a:r>
            <a:r>
              <a:rPr lang="en-IN" sz="2000" dirty="0" smtClean="0"/>
              <a:t> </a:t>
            </a:r>
            <a:r>
              <a:rPr lang="en-IN" sz="2000" dirty="0" err="1" smtClean="0"/>
              <a:t>hemofiltration</a:t>
            </a:r>
            <a:r>
              <a:rPr lang="en-IN" sz="2000" dirty="0" smtClean="0"/>
              <a:t> (1000 </a:t>
            </a:r>
            <a:r>
              <a:rPr lang="en-IN" sz="2000" dirty="0" err="1" smtClean="0"/>
              <a:t>mL</a:t>
            </a:r>
            <a:r>
              <a:rPr lang="en-IN" sz="2000" dirty="0" smtClean="0"/>
              <a:t>/hr fluid replacement rate)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4-8 hrs prior to the procedure and 18 - 24 hrs after the procedure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250 </a:t>
            </a:r>
            <a:r>
              <a:rPr lang="en-IN" sz="2000" dirty="0" err="1" smtClean="0"/>
              <a:t>mL</a:t>
            </a:r>
            <a:r>
              <a:rPr lang="en-IN" sz="2000" dirty="0" smtClean="0"/>
              <a:t> of a </a:t>
            </a:r>
            <a:r>
              <a:rPr lang="en-IN" sz="2000" dirty="0" err="1" smtClean="0"/>
              <a:t>nonionic</a:t>
            </a:r>
            <a:r>
              <a:rPr lang="en-IN" sz="2000" dirty="0" smtClean="0"/>
              <a:t>, low-</a:t>
            </a:r>
            <a:r>
              <a:rPr lang="en-IN" sz="2000" dirty="0" err="1" smtClean="0"/>
              <a:t>osmolality</a:t>
            </a:r>
            <a:r>
              <a:rPr lang="en-IN" sz="2000" dirty="0" smtClean="0"/>
              <a:t> contrast 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CIN : </a:t>
            </a:r>
            <a:r>
              <a:rPr lang="en-IN" sz="2000" dirty="0" smtClean="0">
                <a:solidFill>
                  <a:srgbClr val="FF0000"/>
                </a:solidFill>
              </a:rPr>
              <a:t>5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50 %  </a:t>
            </a:r>
            <a:r>
              <a:rPr lang="en-IN" sz="2000" dirty="0" smtClean="0"/>
              <a:t>for saline  </a:t>
            </a:r>
            <a:r>
              <a:rPr lang="en-IN" sz="2000" dirty="0" smtClean="0">
                <a:solidFill>
                  <a:srgbClr val="FF0000"/>
                </a:solidFill>
              </a:rPr>
              <a:t>p &lt; 0.001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Requirement for dialysis : </a:t>
            </a:r>
            <a:r>
              <a:rPr lang="en-IN" sz="2000" dirty="0" smtClean="0">
                <a:solidFill>
                  <a:srgbClr val="FF0000"/>
                </a:solidFill>
              </a:rPr>
              <a:t>3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25%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dirty="0" smtClean="0"/>
              <a:t>Prophylactic </a:t>
            </a:r>
            <a:r>
              <a:rPr lang="en-IN" sz="3200" dirty="0" err="1" smtClean="0"/>
              <a:t>hemofiltration</a:t>
            </a:r>
            <a:r>
              <a:rPr lang="en-IN" sz="3200" dirty="0" smtClean="0"/>
              <a:t> and </a:t>
            </a:r>
            <a:r>
              <a:rPr lang="en-IN" sz="3200" dirty="0" err="1" smtClean="0"/>
              <a:t>hemodialysis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Marenzi</a:t>
            </a:r>
            <a:r>
              <a:rPr lang="en-IN" sz="1800" dirty="0" smtClean="0">
                <a:solidFill>
                  <a:srgbClr val="0070C0"/>
                </a:solidFill>
              </a:rPr>
              <a:t> G et al. Comparison of two </a:t>
            </a:r>
            <a:r>
              <a:rPr lang="en-IN" sz="1800" dirty="0" err="1" smtClean="0">
                <a:solidFill>
                  <a:srgbClr val="0070C0"/>
                </a:solidFill>
              </a:rPr>
              <a:t>hemofiltration</a:t>
            </a:r>
            <a:r>
              <a:rPr lang="en-IN" sz="1800" dirty="0" smtClean="0">
                <a:solidFill>
                  <a:srgbClr val="0070C0"/>
                </a:solidFill>
              </a:rPr>
              <a:t> protocols for prevention of contrast-induced nephropathy in high-risk patients. Am J Med 2006</a:t>
            </a:r>
            <a:endParaRPr lang="en-IN" sz="2000" dirty="0" smtClean="0">
              <a:solidFill>
                <a:srgbClr val="0070C0"/>
              </a:solidFill>
            </a:endParaRPr>
          </a:p>
          <a:p>
            <a:endParaRPr lang="en-IN" sz="1000" dirty="0" smtClean="0"/>
          </a:p>
          <a:p>
            <a:r>
              <a:rPr lang="en-IN" sz="2000" dirty="0" smtClean="0"/>
              <a:t>92 patients</a:t>
            </a:r>
          </a:p>
          <a:p>
            <a:endParaRPr lang="en-IN" sz="1000" dirty="0" smtClean="0"/>
          </a:p>
          <a:p>
            <a:r>
              <a:rPr lang="en-IN" sz="2000" dirty="0" smtClean="0"/>
              <a:t>CKD (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clearance ≤ 30 </a:t>
            </a:r>
            <a:r>
              <a:rPr lang="en-IN" sz="2000" dirty="0" err="1" smtClean="0"/>
              <a:t>mL</a:t>
            </a:r>
            <a:r>
              <a:rPr lang="en-IN" sz="2000" dirty="0" smtClean="0"/>
              <a:t>/min) </a:t>
            </a:r>
          </a:p>
          <a:p>
            <a:endParaRPr lang="en-IN" sz="1000" dirty="0" smtClean="0"/>
          </a:p>
          <a:p>
            <a:r>
              <a:rPr lang="en-IN" sz="2000" dirty="0" smtClean="0"/>
              <a:t>3 different prophylactic treatments: </a:t>
            </a:r>
          </a:p>
          <a:p>
            <a:endParaRPr lang="en-IN" sz="800" dirty="0" smtClean="0"/>
          </a:p>
          <a:p>
            <a:pPr lvl="1"/>
            <a:r>
              <a:rPr lang="en-IN" sz="2000" dirty="0" smtClean="0"/>
              <a:t>control group  : Isotonic saline (1 </a:t>
            </a:r>
            <a:r>
              <a:rPr lang="en-IN" sz="2000" dirty="0" err="1" smtClean="0"/>
              <a:t>mL</a:t>
            </a:r>
            <a:r>
              <a:rPr lang="en-IN" sz="2000" dirty="0" smtClean="0"/>
              <a:t> /kg/hr X 12 hrs before and after contrast</a:t>
            </a:r>
          </a:p>
          <a:p>
            <a:pPr lvl="1"/>
            <a:endParaRPr lang="en-IN" sz="800" dirty="0" smtClean="0"/>
          </a:p>
          <a:p>
            <a:pPr lvl="1"/>
            <a:r>
              <a:rPr lang="en-IN" sz="2000" dirty="0" smtClean="0"/>
              <a:t>post-</a:t>
            </a:r>
            <a:r>
              <a:rPr lang="en-IN" sz="2000" dirty="0" err="1" smtClean="0"/>
              <a:t>hemofiltration</a:t>
            </a:r>
            <a:r>
              <a:rPr lang="en-IN" sz="2000" dirty="0" smtClean="0"/>
              <a:t> group : iv hydration for 12 hrs before contrast, followed by </a:t>
            </a:r>
            <a:r>
              <a:rPr lang="en-IN" sz="2000" dirty="0" err="1" smtClean="0"/>
              <a:t>hemofiltration</a:t>
            </a:r>
            <a:r>
              <a:rPr lang="en-IN" sz="2000" dirty="0" smtClean="0"/>
              <a:t> for 18 - 24 hrs after contrast</a:t>
            </a:r>
          </a:p>
          <a:p>
            <a:pPr lvl="1"/>
            <a:endParaRPr lang="en-IN" sz="800" dirty="0" smtClean="0"/>
          </a:p>
          <a:p>
            <a:pPr lvl="1"/>
            <a:r>
              <a:rPr lang="en-IN" sz="2000" dirty="0" smtClean="0"/>
              <a:t>pre/post-</a:t>
            </a:r>
            <a:r>
              <a:rPr lang="en-IN" sz="2000" dirty="0" err="1" smtClean="0"/>
              <a:t>hemofiltration</a:t>
            </a:r>
            <a:r>
              <a:rPr lang="en-IN" sz="2000" dirty="0" smtClean="0"/>
              <a:t> group : </a:t>
            </a:r>
            <a:r>
              <a:rPr lang="en-IN" sz="2000" dirty="0" err="1" smtClean="0"/>
              <a:t>Hemofiltration</a:t>
            </a:r>
            <a:r>
              <a:rPr lang="en-IN" sz="2000" dirty="0" smtClean="0"/>
              <a:t> for 6 hrs before and for 18 - 24 hrs after contrast</a:t>
            </a:r>
          </a:p>
          <a:p>
            <a:pPr lvl="1"/>
            <a:endParaRPr lang="en-IN" sz="2000" dirty="0" smtClean="0">
              <a:solidFill>
                <a:srgbClr val="FF0000"/>
              </a:solidFill>
            </a:endParaRPr>
          </a:p>
          <a:p>
            <a:endParaRPr lang="en-IN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3581400"/>
          <a:ext cx="76962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1191669"/>
                <a:gridCol w="1737852"/>
                <a:gridCol w="1784401"/>
                <a:gridCol w="1443038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control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post-</a:t>
                      </a:r>
                      <a:r>
                        <a:rPr lang="en-IN" dirty="0" err="1" smtClean="0"/>
                        <a:t>hemofiltration</a:t>
                      </a:r>
                      <a:r>
                        <a:rPr lang="en-IN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pre/post-</a:t>
                      </a:r>
                      <a:r>
                        <a:rPr lang="en-IN" dirty="0" err="1" smtClean="0"/>
                        <a:t>hemofiltration</a:t>
                      </a:r>
                      <a:r>
                        <a:rPr lang="en-IN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P value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40%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26%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P = 0.0013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Requirement of HD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30%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10%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0%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P = 0.002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27038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Drawbacks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IN" sz="2000" dirty="0" smtClean="0"/>
              <a:t>The reported benefits – real benefits?</a:t>
            </a:r>
          </a:p>
          <a:p>
            <a:pPr lvl="1"/>
            <a:r>
              <a:rPr lang="en-IN" sz="2000" dirty="0" smtClean="0"/>
              <a:t>study design flaws</a:t>
            </a:r>
          </a:p>
          <a:p>
            <a:pPr lvl="1"/>
            <a:r>
              <a:rPr lang="en-IN" sz="2000" dirty="0" smtClean="0"/>
              <a:t>unusual clinical features</a:t>
            </a:r>
          </a:p>
          <a:p>
            <a:pPr lvl="1"/>
            <a:endParaRPr lang="en-IN" sz="2000" dirty="0" smtClean="0"/>
          </a:p>
          <a:p>
            <a:r>
              <a:rPr lang="en-IN" sz="2000" dirty="0" err="1" smtClean="0"/>
              <a:t>Hemofiltration</a:t>
            </a:r>
            <a:r>
              <a:rPr lang="en-IN" sz="2000" dirty="0" smtClean="0"/>
              <a:t>  </a:t>
            </a:r>
            <a:r>
              <a:rPr lang="en-IN" sz="2000" dirty="0" smtClean="0">
                <a:sym typeface="Wingdings" pitchFamily="2" charset="2"/>
              </a:rPr>
              <a:t> removes </a:t>
            </a:r>
            <a:r>
              <a:rPr lang="en-IN" sz="2000" dirty="0" err="1" smtClean="0">
                <a:sym typeface="Wingdings" pitchFamily="2" charset="2"/>
              </a:rPr>
              <a:t>c</a:t>
            </a:r>
            <a:r>
              <a:rPr lang="en-IN" sz="2000" dirty="0" err="1" smtClean="0"/>
              <a:t>reatinine</a:t>
            </a:r>
            <a:r>
              <a:rPr lang="en-IN" sz="2000" dirty="0" smtClean="0"/>
              <a:t>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↓ frequency of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 elevation</a:t>
            </a:r>
          </a:p>
          <a:p>
            <a:endParaRPr lang="en-IN" sz="2000" dirty="0" smtClean="0"/>
          </a:p>
          <a:p>
            <a:r>
              <a:rPr lang="en-IN" sz="2000" dirty="0" smtClean="0"/>
              <a:t>HD was started for </a:t>
            </a:r>
            <a:r>
              <a:rPr lang="en-IN" sz="2000" dirty="0" err="1" smtClean="0"/>
              <a:t>oligoanuria</a:t>
            </a:r>
            <a:r>
              <a:rPr lang="en-IN" sz="2000" dirty="0" smtClean="0"/>
              <a:t> for ≥ 48 hrs </a:t>
            </a:r>
          </a:p>
          <a:p>
            <a:pPr lvl="1"/>
            <a:r>
              <a:rPr lang="en-IN" sz="2000" dirty="0" err="1" smtClean="0"/>
              <a:t>oligoanuria</a:t>
            </a:r>
            <a:r>
              <a:rPr lang="en-IN" sz="2000" dirty="0" smtClean="0"/>
              <a:t> alone – not an indication for RRT in usual clinical practice                         (spontaneous resolution of CIN within a few days is common)</a:t>
            </a:r>
          </a:p>
          <a:p>
            <a:pPr lvl="1"/>
            <a:r>
              <a:rPr lang="en-IN" sz="2000" dirty="0" smtClean="0"/>
              <a:t>Artificially increased the proportion dialyzed in the saline group</a:t>
            </a:r>
          </a:p>
          <a:p>
            <a:pPr lvl="1"/>
            <a:endParaRPr lang="en-IN" sz="2000" dirty="0" smtClean="0"/>
          </a:p>
          <a:p>
            <a:r>
              <a:rPr lang="en-IN" sz="2000" dirty="0" err="1" smtClean="0"/>
              <a:t>Hemofiltration</a:t>
            </a:r>
            <a:r>
              <a:rPr lang="en-IN" sz="2000" dirty="0" smtClean="0"/>
              <a:t> group received bicarbonate-containing replacement fluid </a:t>
            </a:r>
            <a:r>
              <a:rPr lang="en-IN" sz="2000" dirty="0" smtClean="0">
                <a:sym typeface="Wingdings" pitchFamily="2" charset="2"/>
              </a:rPr>
              <a:t> </a:t>
            </a:r>
            <a:r>
              <a:rPr lang="en-IN" sz="2000" dirty="0" smtClean="0"/>
              <a:t>protective effect</a:t>
            </a: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Hemofiltration</a:t>
            </a:r>
            <a:r>
              <a:rPr lang="en-US" sz="3200" dirty="0" smtClean="0"/>
              <a:t> and HD : Meta analysis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Cruz DN et al. Renal replacement therapies for prevention of </a:t>
            </a:r>
            <a:r>
              <a:rPr lang="en-IN" sz="2000" dirty="0" err="1" smtClean="0">
                <a:solidFill>
                  <a:srgbClr val="0070C0"/>
                </a:solidFill>
              </a:rPr>
              <a:t>radiocontrast</a:t>
            </a:r>
            <a:r>
              <a:rPr lang="en-IN" sz="2000" dirty="0" smtClean="0">
                <a:solidFill>
                  <a:srgbClr val="0070C0"/>
                </a:solidFill>
              </a:rPr>
              <a:t>-induced nephropathy: a systematic review. Am J Med 2012</a:t>
            </a:r>
          </a:p>
          <a:p>
            <a:pPr>
              <a:buNone/>
            </a:pPr>
            <a:endParaRPr lang="en-IN" sz="8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Meta-analysis</a:t>
            </a:r>
          </a:p>
          <a:p>
            <a:endParaRPr lang="en-IN" sz="800" dirty="0" smtClean="0"/>
          </a:p>
          <a:p>
            <a:r>
              <a:rPr lang="en-IN" sz="2000" dirty="0" smtClean="0"/>
              <a:t>8 studies of HD and 3 studies of </a:t>
            </a:r>
            <a:r>
              <a:rPr lang="en-IN" sz="2000" dirty="0" err="1" smtClean="0"/>
              <a:t>hemofiltration</a:t>
            </a:r>
            <a:r>
              <a:rPr lang="en-IN" sz="2000" dirty="0" smtClean="0"/>
              <a:t>   (9 RCT</a:t>
            </a:r>
            <a:r>
              <a:rPr lang="en-US" sz="2000" dirty="0" smtClean="0"/>
              <a:t>)</a:t>
            </a:r>
          </a:p>
          <a:p>
            <a:endParaRPr lang="en-US" sz="800" dirty="0" smtClean="0"/>
          </a:p>
          <a:p>
            <a:r>
              <a:rPr lang="en-IN" sz="2000" dirty="0" smtClean="0"/>
              <a:t>1010 patients</a:t>
            </a:r>
          </a:p>
          <a:p>
            <a:pPr>
              <a:buNone/>
            </a:pPr>
            <a:endParaRPr lang="en-IN" sz="900" dirty="0" smtClean="0"/>
          </a:p>
          <a:p>
            <a:r>
              <a:rPr lang="en-IN" sz="2000" dirty="0" smtClean="0"/>
              <a:t>CIN : </a:t>
            </a:r>
          </a:p>
          <a:p>
            <a:pPr lvl="1"/>
            <a:r>
              <a:rPr lang="en-IN" sz="2000" dirty="0" smtClean="0"/>
              <a:t>RRT group : 23.3%</a:t>
            </a:r>
          </a:p>
          <a:p>
            <a:pPr lvl="1"/>
            <a:r>
              <a:rPr lang="en-IN" sz="2000" dirty="0" smtClean="0"/>
              <a:t>Med. Therapy : 21.2%        </a:t>
            </a:r>
            <a:r>
              <a:rPr lang="en-IN" sz="2000" dirty="0" smtClean="0">
                <a:solidFill>
                  <a:srgbClr val="FF0000"/>
                </a:solidFill>
              </a:rPr>
              <a:t>RR 1.02</a:t>
            </a:r>
            <a:r>
              <a:rPr lang="en-IN" sz="2000" dirty="0" smtClean="0"/>
              <a:t>; 95% CI 0.54-1.93</a:t>
            </a:r>
          </a:p>
          <a:p>
            <a:endParaRPr lang="en-IN" sz="800" dirty="0" smtClean="0"/>
          </a:p>
          <a:p>
            <a:r>
              <a:rPr lang="en-IN" sz="2000" dirty="0" smtClean="0"/>
              <a:t>HD increased CIN risk (</a:t>
            </a:r>
            <a:r>
              <a:rPr lang="en-IN" sz="2000" dirty="0" smtClean="0">
                <a:solidFill>
                  <a:srgbClr val="FF0000"/>
                </a:solidFill>
              </a:rPr>
              <a:t>RR 1.61</a:t>
            </a:r>
            <a:r>
              <a:rPr lang="en-IN" sz="2000" dirty="0" smtClean="0"/>
              <a:t>; 95% CI, 1.13-2.28) </a:t>
            </a:r>
          </a:p>
          <a:p>
            <a:endParaRPr lang="en-IN" sz="800" dirty="0" smtClean="0"/>
          </a:p>
          <a:p>
            <a:r>
              <a:rPr lang="en-IN" sz="2000" dirty="0" smtClean="0"/>
              <a:t>No effect on need for permanent RRT or progression to ESRD                             </a:t>
            </a:r>
            <a:r>
              <a:rPr lang="en-IN" sz="2000" dirty="0" smtClean="0">
                <a:solidFill>
                  <a:srgbClr val="FF0000"/>
                </a:solidFill>
              </a:rPr>
              <a:t>RR 1.47</a:t>
            </a:r>
            <a:r>
              <a:rPr lang="en-IN" sz="2000" dirty="0" smtClean="0"/>
              <a:t>; 95% CI, 0.56-3.89</a:t>
            </a:r>
          </a:p>
          <a:p>
            <a:endParaRPr lang="en-IN" sz="800" dirty="0" smtClean="0"/>
          </a:p>
          <a:p>
            <a:r>
              <a:rPr lang="en-IN" sz="2000" dirty="0" err="1" smtClean="0"/>
              <a:t>Periprocedural</a:t>
            </a:r>
            <a:r>
              <a:rPr lang="en-IN" sz="2000" dirty="0" smtClean="0"/>
              <a:t> RRT </a:t>
            </a:r>
            <a:r>
              <a:rPr lang="en-IN" sz="2000" dirty="0" smtClean="0">
                <a:solidFill>
                  <a:srgbClr val="FF0000"/>
                </a:solidFill>
              </a:rPr>
              <a:t>did not decrease the incidence of CIN </a:t>
            </a:r>
            <a:r>
              <a:rPr lang="en-IN" sz="2000" dirty="0" smtClean="0"/>
              <a:t>compared with SMT</a:t>
            </a:r>
          </a:p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err="1" smtClean="0"/>
              <a:t>Hemodialysis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Cruz DN et al. Extracorporeal blood purification therapies for prevention of </a:t>
            </a:r>
            <a:r>
              <a:rPr lang="en-IN" sz="1800" dirty="0" err="1" smtClean="0">
                <a:solidFill>
                  <a:srgbClr val="0070C0"/>
                </a:solidFill>
              </a:rPr>
              <a:t>radiocontrast</a:t>
            </a:r>
            <a:r>
              <a:rPr lang="en-IN" sz="1800" dirty="0" smtClean="0">
                <a:solidFill>
                  <a:srgbClr val="0070C0"/>
                </a:solidFill>
              </a:rPr>
              <a:t>-induced nephropathy: a systematic review. Am J Kidney </a:t>
            </a:r>
            <a:r>
              <a:rPr lang="en-IN" sz="1800" dirty="0" err="1" smtClean="0">
                <a:solidFill>
                  <a:srgbClr val="0070C0"/>
                </a:solidFill>
              </a:rPr>
              <a:t>Dis</a:t>
            </a:r>
            <a:r>
              <a:rPr lang="en-IN" sz="1800" dirty="0" smtClean="0">
                <a:solidFill>
                  <a:srgbClr val="0070C0"/>
                </a:solidFill>
              </a:rPr>
              <a:t> 2006</a:t>
            </a:r>
          </a:p>
          <a:p>
            <a:r>
              <a:rPr lang="en-IN" sz="2000" dirty="0" smtClean="0"/>
              <a:t>Meta-analysis</a:t>
            </a:r>
          </a:p>
          <a:p>
            <a:endParaRPr lang="en-IN" sz="800" dirty="0" smtClean="0"/>
          </a:p>
          <a:p>
            <a:r>
              <a:rPr lang="en-IN" sz="2000" dirty="0" smtClean="0"/>
              <a:t>8 studies (6 RCT)</a:t>
            </a:r>
          </a:p>
          <a:p>
            <a:endParaRPr lang="en-IN" sz="800" dirty="0" smtClean="0"/>
          </a:p>
          <a:p>
            <a:r>
              <a:rPr lang="en-IN" sz="2000" dirty="0" smtClean="0"/>
              <a:t>412 patients</a:t>
            </a:r>
          </a:p>
          <a:p>
            <a:endParaRPr lang="en-IN" sz="800" dirty="0" smtClean="0"/>
          </a:p>
          <a:p>
            <a:r>
              <a:rPr lang="en-IN" sz="2000" dirty="0" smtClean="0"/>
              <a:t>Mean baseline </a:t>
            </a:r>
            <a:r>
              <a:rPr lang="en-IN" sz="2000" dirty="0" err="1" smtClean="0"/>
              <a:t>S.Cr</a:t>
            </a:r>
            <a:r>
              <a:rPr lang="en-IN" sz="2000" dirty="0" smtClean="0"/>
              <a:t> from 2.5 to 4.0 mg/dl</a:t>
            </a:r>
          </a:p>
          <a:p>
            <a:endParaRPr lang="en-IN" sz="800" dirty="0" smtClean="0"/>
          </a:p>
          <a:p>
            <a:r>
              <a:rPr lang="en-IN" sz="2000" dirty="0" smtClean="0"/>
              <a:t>CIN :</a:t>
            </a:r>
          </a:p>
          <a:p>
            <a:pPr lvl="1"/>
            <a:r>
              <a:rPr lang="en-IN" sz="2000" dirty="0" smtClean="0"/>
              <a:t>Medical-therapy group : 35.2%</a:t>
            </a:r>
          </a:p>
          <a:p>
            <a:pPr lvl="1"/>
            <a:r>
              <a:rPr lang="en-IN" sz="2000" dirty="0" smtClean="0"/>
              <a:t>Extracorporeal-blood-purification group  : 27.8% </a:t>
            </a:r>
          </a:p>
          <a:p>
            <a:pPr lvl="1">
              <a:buNone/>
            </a:pPr>
            <a:r>
              <a:rPr lang="en-IN" sz="2000" dirty="0" smtClean="0"/>
              <a:t>(</a:t>
            </a:r>
            <a:r>
              <a:rPr lang="en-IN" sz="2000" dirty="0" smtClean="0">
                <a:solidFill>
                  <a:srgbClr val="FF0000"/>
                </a:solidFill>
              </a:rPr>
              <a:t>RR 0.97</a:t>
            </a:r>
            <a:r>
              <a:rPr lang="en-IN" sz="2000" dirty="0" smtClean="0"/>
              <a:t>; 95% CI 0.44 to 2.14)</a:t>
            </a:r>
          </a:p>
          <a:p>
            <a:pPr lvl="1">
              <a:buNone/>
            </a:pPr>
            <a:endParaRPr lang="en-IN" sz="800" dirty="0" smtClean="0"/>
          </a:p>
          <a:p>
            <a:r>
              <a:rPr lang="en-IN" sz="2000" dirty="0" smtClean="0"/>
              <a:t>No benefit and a possible harm with HD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                   Prevention of  CIN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IN" sz="2000" dirty="0" smtClean="0"/>
              <a:t>			No specific treatment once CI-AKI develops</a:t>
            </a:r>
          </a:p>
          <a:p>
            <a:pPr>
              <a:buNone/>
            </a:pPr>
            <a:r>
              <a:rPr lang="en-IN" sz="2000" dirty="0" smtClean="0"/>
              <a:t>			Maintaining fluid and electrolyte balance</a:t>
            </a:r>
          </a:p>
          <a:p>
            <a:endParaRPr lang="en-IN" sz="2800" dirty="0" smtClean="0"/>
          </a:p>
          <a:p>
            <a:pPr>
              <a:buNone/>
            </a:pPr>
            <a:endParaRPr lang="en-I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</a:t>
            </a:r>
            <a:r>
              <a:rPr lang="en-IN" sz="1600" dirty="0" smtClean="0">
                <a:solidFill>
                  <a:srgbClr val="0070C0"/>
                </a:solidFill>
              </a:rPr>
              <a:t>Lee PT et al. Renal protection for coronary angiography in advanced renal failure patients by prophylactic </a:t>
            </a:r>
            <a:r>
              <a:rPr lang="en-IN" sz="1600" dirty="0" err="1" smtClean="0">
                <a:solidFill>
                  <a:srgbClr val="0070C0"/>
                </a:solidFill>
              </a:rPr>
              <a:t>hemodialysis</a:t>
            </a:r>
            <a:r>
              <a:rPr lang="en-IN" sz="1600" dirty="0" smtClean="0">
                <a:solidFill>
                  <a:srgbClr val="0070C0"/>
                </a:solidFill>
              </a:rPr>
              <a:t>. A randomized controlled trial. J Am </a:t>
            </a:r>
            <a:r>
              <a:rPr lang="en-IN" sz="1600" dirty="0" err="1" smtClean="0">
                <a:solidFill>
                  <a:srgbClr val="0070C0"/>
                </a:solidFill>
              </a:rPr>
              <a:t>Coll</a:t>
            </a:r>
            <a:r>
              <a:rPr lang="en-IN" sz="1600" dirty="0" smtClean="0">
                <a:solidFill>
                  <a:srgbClr val="0070C0"/>
                </a:solidFill>
              </a:rPr>
              <a:t> </a:t>
            </a:r>
            <a:r>
              <a:rPr lang="en-IN" sz="1600" dirty="0" err="1" smtClean="0">
                <a:solidFill>
                  <a:srgbClr val="0070C0"/>
                </a:solidFill>
              </a:rPr>
              <a:t>Cardiol</a:t>
            </a:r>
            <a:r>
              <a:rPr lang="en-IN" sz="1600" dirty="0" smtClean="0">
                <a:solidFill>
                  <a:srgbClr val="0070C0"/>
                </a:solidFill>
              </a:rPr>
              <a:t> 2007</a:t>
            </a:r>
            <a:endParaRPr lang="en-IN" sz="20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82 patients</a:t>
            </a:r>
          </a:p>
          <a:p>
            <a:r>
              <a:rPr lang="en-IN" sz="2000" dirty="0" smtClean="0"/>
              <a:t>Baseline </a:t>
            </a:r>
            <a:r>
              <a:rPr lang="en-IN" sz="2000" dirty="0" err="1" smtClean="0"/>
              <a:t>S.Cr</a:t>
            </a:r>
            <a:r>
              <a:rPr lang="en-IN" sz="2000" dirty="0" smtClean="0"/>
              <a:t> of </a:t>
            </a:r>
            <a:r>
              <a:rPr lang="en-IN" sz="2000" dirty="0" smtClean="0">
                <a:solidFill>
                  <a:srgbClr val="0070C0"/>
                </a:solidFill>
              </a:rPr>
              <a:t>4.9 mg/</a:t>
            </a:r>
            <a:r>
              <a:rPr lang="en-IN" sz="2000" dirty="0" err="1" smtClean="0">
                <a:solidFill>
                  <a:srgbClr val="0070C0"/>
                </a:solidFill>
              </a:rPr>
              <a:t>dL</a:t>
            </a:r>
            <a:r>
              <a:rPr lang="en-IN" sz="2000" dirty="0" smtClean="0">
                <a:solidFill>
                  <a:srgbClr val="0070C0"/>
                </a:solidFill>
              </a:rPr>
              <a:t> </a:t>
            </a:r>
            <a:r>
              <a:rPr lang="en-IN" sz="2000" dirty="0" smtClean="0"/>
              <a:t>or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clearance of </a:t>
            </a:r>
            <a:r>
              <a:rPr lang="en-IN" sz="2000" dirty="0" smtClean="0">
                <a:solidFill>
                  <a:srgbClr val="0070C0"/>
                </a:solidFill>
              </a:rPr>
              <a:t>&lt;15 </a:t>
            </a:r>
            <a:r>
              <a:rPr lang="en-IN" sz="2000" dirty="0" err="1" smtClean="0">
                <a:solidFill>
                  <a:srgbClr val="0070C0"/>
                </a:solidFill>
              </a:rPr>
              <a:t>mL</a:t>
            </a:r>
            <a:r>
              <a:rPr lang="en-IN" sz="2000" dirty="0" smtClean="0">
                <a:solidFill>
                  <a:srgbClr val="0070C0"/>
                </a:solidFill>
              </a:rPr>
              <a:t>/min/1.73 m</a:t>
            </a:r>
            <a:r>
              <a:rPr lang="en-IN" sz="2000" baseline="30000" dirty="0" smtClean="0">
                <a:solidFill>
                  <a:srgbClr val="0070C0"/>
                </a:solidFill>
              </a:rPr>
              <a:t>2</a:t>
            </a:r>
            <a:endParaRPr lang="en-IN" sz="20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HD (≤12 hrs of CAG) </a:t>
            </a:r>
            <a:r>
              <a:rPr lang="en-IN" sz="2000" dirty="0" err="1" smtClean="0"/>
              <a:t>vs</a:t>
            </a:r>
            <a:r>
              <a:rPr lang="en-IN" sz="2000" dirty="0" smtClean="0"/>
              <a:t> no HD</a:t>
            </a:r>
          </a:p>
          <a:p>
            <a:endParaRPr lang="en-IN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3505200"/>
          <a:ext cx="6096000" cy="31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219200"/>
                <a:gridCol w="1295400"/>
                <a:gridCol w="1219200"/>
              </a:tblGrid>
              <a:tr h="350298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HD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p</a:t>
                      </a:r>
                      <a:endParaRPr lang="en-IN" dirty="0"/>
                    </a:p>
                  </a:txBody>
                  <a:tcPr/>
                </a:tc>
              </a:tr>
              <a:tr h="540220">
                <a:tc>
                  <a:txBody>
                    <a:bodyPr/>
                    <a:lstStyle/>
                    <a:p>
                      <a:r>
                        <a:rPr lang="en-IN" dirty="0" smtClean="0"/>
                        <a:t>Day 4 </a:t>
                      </a:r>
                      <a:r>
                        <a:rPr lang="en-IN" dirty="0" err="1" smtClean="0"/>
                        <a:t>creatinine</a:t>
                      </a:r>
                      <a:r>
                        <a:rPr lang="en-IN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5.1 mg/dl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6.3 mg/dl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0.010</a:t>
                      </a:r>
                      <a:endParaRPr lang="en-IN" dirty="0"/>
                    </a:p>
                  </a:txBody>
                  <a:tcPr/>
                </a:tc>
              </a:tr>
              <a:tr h="613021">
                <a:tc>
                  <a:txBody>
                    <a:bodyPr/>
                    <a:lstStyle/>
                    <a:p>
                      <a:r>
                        <a:rPr lang="en-IN" dirty="0" smtClean="0"/>
                        <a:t>Peak cr.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5.3 mg/dl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6.7 mg/dl 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0.005</a:t>
                      </a:r>
                      <a:endParaRPr lang="en-IN" dirty="0"/>
                    </a:p>
                  </a:txBody>
                  <a:tcPr/>
                </a:tc>
              </a:tr>
              <a:tr h="540220">
                <a:tc>
                  <a:txBody>
                    <a:bodyPr/>
                    <a:lstStyle/>
                    <a:p>
                      <a:r>
                        <a:rPr lang="en-IN" dirty="0" smtClean="0"/>
                        <a:t>Temporary RRT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35%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&lt; 0.001 </a:t>
                      </a:r>
                      <a:endParaRPr lang="en-IN" dirty="0"/>
                    </a:p>
                  </a:txBody>
                  <a:tcPr/>
                </a:tc>
              </a:tr>
              <a:tr h="540220">
                <a:tc>
                  <a:txBody>
                    <a:bodyPr/>
                    <a:lstStyle/>
                    <a:p>
                      <a:r>
                        <a:rPr lang="en-IN" dirty="0" smtClean="0"/>
                        <a:t>Long-term dialysis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0.018</a:t>
                      </a:r>
                      <a:endParaRPr lang="en-IN" dirty="0"/>
                    </a:p>
                  </a:txBody>
                  <a:tcPr/>
                </a:tc>
              </a:tr>
              <a:tr h="540220">
                <a:tc>
                  <a:txBody>
                    <a:bodyPr/>
                    <a:lstStyle/>
                    <a:p>
                      <a:r>
                        <a:rPr lang="en-US" dirty="0" smtClean="0"/>
                        <a:t>Discharge cr. &gt;1mg/dl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5%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37%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&lt; 0.001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57200" y="3276600"/>
            <a:ext cx="8229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838200" y="3733800"/>
            <a:ext cx="769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dirty="0" smtClean="0">
                <a:solidFill>
                  <a:schemeClr val="bg1"/>
                </a:solidFill>
              </a:rPr>
              <a:t>Possible benefit from prophylactic HD in patients with substantially more severe renal disease</a:t>
            </a:r>
          </a:p>
          <a:p>
            <a:endParaRPr lang="en-IN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the evidence says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2000" dirty="0" err="1" smtClean="0"/>
              <a:t>Hemofiltration</a:t>
            </a:r>
            <a:endParaRPr lang="en-IN" sz="2000" dirty="0" smtClean="0"/>
          </a:p>
          <a:p>
            <a:r>
              <a:rPr lang="en-IN" sz="2000" dirty="0" smtClean="0"/>
              <a:t>Expensive</a:t>
            </a:r>
          </a:p>
          <a:p>
            <a:r>
              <a:rPr lang="en-IN" sz="2000" dirty="0" smtClean="0"/>
              <a:t>Cumbersome</a:t>
            </a:r>
          </a:p>
          <a:p>
            <a:r>
              <a:rPr lang="en-IN" sz="2000" dirty="0" smtClean="0"/>
              <a:t>Significant risks </a:t>
            </a:r>
          </a:p>
          <a:p>
            <a:r>
              <a:rPr lang="en-IN" sz="2000" dirty="0" smtClean="0"/>
              <a:t>Effectiveness compared to other less expensive strategies is not well established</a:t>
            </a:r>
          </a:p>
          <a:p>
            <a:r>
              <a:rPr lang="en-IN" sz="2000" dirty="0" smtClean="0"/>
              <a:t>Reported benefits are implausible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Inhibition of renal vasoconstriction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err="1" smtClean="0"/>
              <a:t>Theophylline</a:t>
            </a:r>
            <a:r>
              <a:rPr lang="en-IN" sz="2000" dirty="0" smtClean="0"/>
              <a:t> or </a:t>
            </a:r>
            <a:r>
              <a:rPr lang="en-IN" sz="2000" dirty="0" err="1" smtClean="0"/>
              <a:t>aminophylline</a:t>
            </a:r>
            <a:r>
              <a:rPr lang="en-IN" sz="2000" dirty="0" smtClean="0"/>
              <a:t> (inhibition of the effect of adenosine)</a:t>
            </a:r>
          </a:p>
          <a:p>
            <a:pPr>
              <a:buNone/>
            </a:pPr>
            <a:r>
              <a:rPr lang="en-US" sz="2000" dirty="0" smtClean="0"/>
              <a:t>	(</a:t>
            </a:r>
            <a:r>
              <a:rPr lang="en-IN" sz="2000" dirty="0" smtClean="0">
                <a:solidFill>
                  <a:srgbClr val="0070C0"/>
                </a:solidFill>
              </a:rPr>
              <a:t>Ix JH et al. </a:t>
            </a:r>
            <a:r>
              <a:rPr lang="en-IN" sz="2000" dirty="0" err="1" smtClean="0">
                <a:solidFill>
                  <a:srgbClr val="0070C0"/>
                </a:solidFill>
              </a:rPr>
              <a:t>Nephrol</a:t>
            </a:r>
            <a:r>
              <a:rPr lang="en-IN" sz="2000" dirty="0" smtClean="0">
                <a:solidFill>
                  <a:srgbClr val="0070C0"/>
                </a:solidFill>
              </a:rPr>
              <a:t> Dial Transplant 2004</a:t>
            </a:r>
            <a:r>
              <a:rPr lang="en-US" sz="2000" dirty="0" smtClean="0"/>
              <a:t>)</a:t>
            </a:r>
            <a:endParaRPr lang="en-IN" sz="2000" dirty="0" smtClean="0"/>
          </a:p>
          <a:p>
            <a:r>
              <a:rPr lang="en-IN" sz="2000" dirty="0" err="1" smtClean="0"/>
              <a:t>Nifedipine</a:t>
            </a:r>
            <a:endParaRPr lang="en-IN" sz="2000" dirty="0" smtClean="0"/>
          </a:p>
          <a:p>
            <a:r>
              <a:rPr lang="en-IN" sz="2000" dirty="0" err="1" smtClean="0"/>
              <a:t>Captopril</a:t>
            </a:r>
            <a:endParaRPr lang="en-IN" sz="2000" dirty="0" smtClean="0"/>
          </a:p>
          <a:p>
            <a:r>
              <a:rPr lang="en-IN" sz="2000" dirty="0" smtClean="0"/>
              <a:t>Prostaglandin E or I2 (</a:t>
            </a:r>
            <a:r>
              <a:rPr lang="en-IN" sz="2000" dirty="0" err="1" smtClean="0">
                <a:solidFill>
                  <a:srgbClr val="0070C0"/>
                </a:solidFill>
              </a:rPr>
              <a:t>Spargias</a:t>
            </a:r>
            <a:r>
              <a:rPr lang="en-IN" sz="2000" dirty="0" smtClean="0">
                <a:solidFill>
                  <a:srgbClr val="0070C0"/>
                </a:solidFill>
              </a:rPr>
              <a:t> K et al. Circulation 2009</a:t>
            </a:r>
            <a:r>
              <a:rPr lang="en-US" sz="2000" dirty="0" smtClean="0"/>
              <a:t>)</a:t>
            </a:r>
            <a:endParaRPr lang="en-IN" sz="2000" dirty="0" smtClean="0"/>
          </a:p>
          <a:p>
            <a:r>
              <a:rPr lang="en-IN" sz="2000" dirty="0" smtClean="0"/>
              <a:t>Low-dose dopamine </a:t>
            </a:r>
          </a:p>
          <a:p>
            <a:r>
              <a:rPr lang="en-IN" sz="2000" dirty="0" err="1" smtClean="0"/>
              <a:t>Fenoldopam</a:t>
            </a:r>
            <a:r>
              <a:rPr lang="en-IN" sz="2000" dirty="0" smtClean="0"/>
              <a:t>  (</a:t>
            </a:r>
            <a:r>
              <a:rPr lang="en-IN" sz="2000" dirty="0" err="1" smtClean="0">
                <a:solidFill>
                  <a:srgbClr val="0070C0"/>
                </a:solidFill>
              </a:rPr>
              <a:t>Chamsuddin</a:t>
            </a:r>
            <a:r>
              <a:rPr lang="en-IN" sz="2000" dirty="0" smtClean="0">
                <a:solidFill>
                  <a:srgbClr val="0070C0"/>
                </a:solidFill>
              </a:rPr>
              <a:t> AA et al. AJR Am J </a:t>
            </a:r>
            <a:r>
              <a:rPr lang="en-IN" sz="2000" dirty="0" err="1" smtClean="0">
                <a:solidFill>
                  <a:srgbClr val="0070C0"/>
                </a:solidFill>
              </a:rPr>
              <a:t>Roentgenol</a:t>
            </a:r>
            <a:r>
              <a:rPr lang="en-IN" sz="2000" dirty="0" smtClean="0">
                <a:solidFill>
                  <a:srgbClr val="0070C0"/>
                </a:solidFill>
              </a:rPr>
              <a:t> 2002</a:t>
            </a:r>
            <a:r>
              <a:rPr lang="en-US" sz="2000" dirty="0" smtClean="0"/>
              <a:t>)</a:t>
            </a:r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Theophylline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Dai B et al. Effect of </a:t>
            </a:r>
            <a:r>
              <a:rPr lang="en-IN" sz="1800" dirty="0" err="1" smtClean="0">
                <a:solidFill>
                  <a:srgbClr val="0070C0"/>
                </a:solidFill>
              </a:rPr>
              <a:t>theophylline</a:t>
            </a:r>
            <a:r>
              <a:rPr lang="en-IN" sz="1800" dirty="0" smtClean="0">
                <a:solidFill>
                  <a:srgbClr val="0070C0"/>
                </a:solidFill>
              </a:rPr>
              <a:t> on prevention of contrast-induced acute kidney injury: a meta-analysis of randomized controlled trials. Am J Kidney </a:t>
            </a:r>
            <a:r>
              <a:rPr lang="en-IN" sz="1800" dirty="0" err="1" smtClean="0">
                <a:solidFill>
                  <a:srgbClr val="0070C0"/>
                </a:solidFill>
              </a:rPr>
              <a:t>Dis</a:t>
            </a:r>
            <a:r>
              <a:rPr lang="en-IN" sz="1800" dirty="0" smtClean="0">
                <a:solidFill>
                  <a:srgbClr val="0070C0"/>
                </a:solidFill>
              </a:rPr>
              <a:t> 2012</a:t>
            </a:r>
          </a:p>
          <a:p>
            <a:pPr>
              <a:buNone/>
            </a:pPr>
            <a:endParaRPr lang="en-IN" sz="10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Meta-analysis</a:t>
            </a:r>
          </a:p>
          <a:p>
            <a:r>
              <a:rPr lang="en-IN" sz="2000" dirty="0" smtClean="0"/>
              <a:t>13 studies</a:t>
            </a:r>
          </a:p>
          <a:p>
            <a:r>
              <a:rPr lang="en-IN" sz="2000" dirty="0" smtClean="0"/>
              <a:t>1222 patients </a:t>
            </a:r>
          </a:p>
          <a:p>
            <a:r>
              <a:rPr lang="en-IN" sz="2000" dirty="0" err="1" smtClean="0"/>
              <a:t>Theophylline</a:t>
            </a:r>
            <a:r>
              <a:rPr lang="en-IN" sz="2000" dirty="0" smtClean="0"/>
              <a:t> :  ↓  risk for CIN but not for dialysis</a:t>
            </a:r>
          </a:p>
          <a:p>
            <a:endParaRPr lang="en-IN" sz="2000" dirty="0" smtClean="0"/>
          </a:p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</a:t>
            </a:r>
            <a:r>
              <a:rPr lang="en-IN" sz="1800" dirty="0" smtClean="0">
                <a:solidFill>
                  <a:srgbClr val="0070C0"/>
                </a:solidFill>
              </a:rPr>
              <a:t>McCullough PA et al. </a:t>
            </a:r>
            <a:r>
              <a:rPr lang="en-IN" sz="1800" dirty="0" err="1" smtClean="0">
                <a:solidFill>
                  <a:srgbClr val="0070C0"/>
                </a:solidFill>
              </a:rPr>
              <a:t>Theophylline</a:t>
            </a:r>
            <a:r>
              <a:rPr lang="en-IN" sz="1800" dirty="0" smtClean="0">
                <a:solidFill>
                  <a:srgbClr val="0070C0"/>
                </a:solidFill>
              </a:rPr>
              <a:t> or </a:t>
            </a:r>
            <a:r>
              <a:rPr lang="en-IN" sz="1800" dirty="0" err="1" smtClean="0">
                <a:solidFill>
                  <a:srgbClr val="0070C0"/>
                </a:solidFill>
              </a:rPr>
              <a:t>aminophylline</a:t>
            </a:r>
            <a:r>
              <a:rPr lang="en-IN" sz="1800" dirty="0" smtClean="0">
                <a:solidFill>
                  <a:srgbClr val="0070C0"/>
                </a:solidFill>
              </a:rPr>
              <a:t> for the prevention of contrast-induced acute kidney injury. Am J Kidney </a:t>
            </a:r>
            <a:r>
              <a:rPr lang="en-IN" sz="1800" dirty="0" err="1" smtClean="0">
                <a:solidFill>
                  <a:srgbClr val="0070C0"/>
                </a:solidFill>
              </a:rPr>
              <a:t>Dis</a:t>
            </a:r>
            <a:r>
              <a:rPr lang="en-IN" sz="1800" dirty="0" smtClean="0">
                <a:solidFill>
                  <a:srgbClr val="0070C0"/>
                </a:solidFill>
              </a:rPr>
              <a:t> 2012</a:t>
            </a:r>
          </a:p>
          <a:p>
            <a:pPr>
              <a:buNone/>
            </a:pPr>
            <a:endParaRPr lang="en-IN" sz="10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Analysis of all studies : </a:t>
            </a:r>
            <a:r>
              <a:rPr lang="en-IN" sz="2000" dirty="0" err="1" smtClean="0"/>
              <a:t>Theophylline</a:t>
            </a:r>
            <a:r>
              <a:rPr lang="en-IN" sz="2000" dirty="0" smtClean="0"/>
              <a:t> was </a:t>
            </a:r>
            <a:r>
              <a:rPr lang="en-IN" sz="2000" dirty="0" smtClean="0">
                <a:solidFill>
                  <a:srgbClr val="FF0000"/>
                </a:solidFill>
              </a:rPr>
              <a:t>not protective </a:t>
            </a:r>
            <a:r>
              <a:rPr lang="en-IN" sz="2000" dirty="0" smtClean="0"/>
              <a:t>among high-risk patients</a:t>
            </a:r>
          </a:p>
          <a:p>
            <a:r>
              <a:rPr lang="en-IN" sz="2000" dirty="0" smtClean="0"/>
              <a:t>Analysis of only higher quality studies : </a:t>
            </a:r>
            <a:r>
              <a:rPr lang="en-IN" sz="2000" dirty="0" err="1" smtClean="0"/>
              <a:t>Theophylline</a:t>
            </a:r>
            <a:r>
              <a:rPr lang="en-IN" sz="2000" dirty="0" smtClean="0"/>
              <a:t> was not beneficial in any group of patients</a:t>
            </a:r>
            <a:endParaRPr lang="en-IN" sz="2000" dirty="0" smtClean="0">
              <a:solidFill>
                <a:srgbClr val="0070C0"/>
              </a:solidFill>
            </a:endParaRPr>
          </a:p>
          <a:p>
            <a:endParaRPr lang="en-IN" sz="20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Iloprost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Spargias</a:t>
            </a:r>
            <a:r>
              <a:rPr lang="en-IN" sz="1800" dirty="0" smtClean="0">
                <a:solidFill>
                  <a:srgbClr val="0070C0"/>
                </a:solidFill>
              </a:rPr>
              <a:t> K et al. </a:t>
            </a:r>
            <a:r>
              <a:rPr lang="en-IN" sz="1800" dirty="0" err="1" smtClean="0">
                <a:solidFill>
                  <a:srgbClr val="0070C0"/>
                </a:solidFill>
              </a:rPr>
              <a:t>Iloprost</a:t>
            </a:r>
            <a:r>
              <a:rPr lang="en-IN" sz="1800" dirty="0" smtClean="0">
                <a:solidFill>
                  <a:srgbClr val="0070C0"/>
                </a:solidFill>
              </a:rPr>
              <a:t> prevents contrast-induced nephropathy in patients with renal dysfunction undergoing coronary angiography or intervention. Circulation 2009</a:t>
            </a:r>
            <a:endParaRPr lang="en-IN" sz="20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RCT</a:t>
            </a:r>
          </a:p>
          <a:p>
            <a:endParaRPr lang="en-IN" sz="800" dirty="0" smtClean="0"/>
          </a:p>
          <a:p>
            <a:r>
              <a:rPr lang="en-IN" sz="2000" dirty="0" smtClean="0"/>
              <a:t>208 patients undergoing CAG </a:t>
            </a:r>
          </a:p>
          <a:p>
            <a:endParaRPr lang="en-IN" sz="800" dirty="0" smtClean="0"/>
          </a:p>
          <a:p>
            <a:r>
              <a:rPr lang="en-IN" sz="2000" dirty="0" err="1" smtClean="0"/>
              <a:t>S.Cr</a:t>
            </a:r>
            <a:r>
              <a:rPr lang="en-IN" sz="2000" dirty="0" smtClean="0"/>
              <a:t> &gt; 1.4 mg/</a:t>
            </a:r>
            <a:r>
              <a:rPr lang="en-IN" sz="2000" dirty="0" err="1" smtClean="0"/>
              <a:t>dL</a:t>
            </a:r>
            <a:endParaRPr lang="en-IN" sz="2000" dirty="0" smtClean="0"/>
          </a:p>
          <a:p>
            <a:endParaRPr lang="en-IN" sz="800" dirty="0" smtClean="0"/>
          </a:p>
          <a:p>
            <a:r>
              <a:rPr lang="en-IN" sz="2000" dirty="0" smtClean="0"/>
              <a:t>iv </a:t>
            </a:r>
            <a:r>
              <a:rPr lang="en-IN" sz="2000" dirty="0" err="1" smtClean="0"/>
              <a:t>Iloprost</a:t>
            </a:r>
            <a:r>
              <a:rPr lang="en-IN" sz="2000" dirty="0" smtClean="0"/>
              <a:t> </a:t>
            </a:r>
            <a:r>
              <a:rPr lang="en-IN" sz="2000" dirty="0" err="1" smtClean="0"/>
              <a:t>vs</a:t>
            </a:r>
            <a:r>
              <a:rPr lang="en-IN" sz="2000" dirty="0" smtClean="0"/>
              <a:t> placebo</a:t>
            </a:r>
          </a:p>
          <a:p>
            <a:endParaRPr lang="en-IN" sz="800" dirty="0" smtClean="0"/>
          </a:p>
          <a:p>
            <a:r>
              <a:rPr lang="en-US" sz="2000" dirty="0" err="1" smtClean="0"/>
              <a:t>Iloprost</a:t>
            </a:r>
            <a:r>
              <a:rPr lang="en-US" sz="2000" dirty="0" smtClean="0"/>
              <a:t> : </a:t>
            </a:r>
            <a:r>
              <a:rPr lang="en-IN" sz="2000" dirty="0" smtClean="0"/>
              <a:t>1 </a:t>
            </a:r>
            <a:r>
              <a:rPr lang="en-IN" sz="2000" dirty="0" err="1" smtClean="0"/>
              <a:t>ng</a:t>
            </a:r>
            <a:r>
              <a:rPr lang="en-IN" sz="2000" dirty="0" smtClean="0"/>
              <a:t>/kg/min ; 30 </a:t>
            </a:r>
            <a:r>
              <a:rPr lang="en-IN" sz="2000" dirty="0" err="1" smtClean="0"/>
              <a:t>mins</a:t>
            </a:r>
            <a:r>
              <a:rPr lang="en-IN" sz="2000" dirty="0" smtClean="0"/>
              <a:t> before and 4 hrs after</a:t>
            </a:r>
          </a:p>
          <a:p>
            <a:endParaRPr lang="en-IN" sz="800" dirty="0" smtClean="0"/>
          </a:p>
          <a:p>
            <a:r>
              <a:rPr lang="en-IN" sz="2000" dirty="0" smtClean="0"/>
              <a:t>CIN : </a:t>
            </a:r>
            <a:r>
              <a:rPr lang="en-IN" sz="2000" dirty="0" smtClean="0">
                <a:solidFill>
                  <a:srgbClr val="FF0000"/>
                </a:solidFill>
              </a:rPr>
              <a:t>8% </a:t>
            </a:r>
            <a:r>
              <a:rPr lang="en-IN" sz="2000" dirty="0" err="1" smtClean="0">
                <a:solidFill>
                  <a:srgbClr val="FF0000"/>
                </a:solidFill>
              </a:rPr>
              <a:t>vs</a:t>
            </a:r>
            <a:r>
              <a:rPr lang="en-IN" sz="2000" dirty="0" smtClean="0">
                <a:solidFill>
                  <a:srgbClr val="FF0000"/>
                </a:solidFill>
              </a:rPr>
              <a:t> 22% </a:t>
            </a:r>
            <a:r>
              <a:rPr lang="en-IN" sz="2000" dirty="0" smtClean="0"/>
              <a:t>OR 0.29; 95% CI 0.12 to 0.69; </a:t>
            </a:r>
            <a:r>
              <a:rPr lang="en-IN" sz="2000" dirty="0" smtClean="0">
                <a:solidFill>
                  <a:srgbClr val="FF0000"/>
                </a:solidFill>
              </a:rPr>
              <a:t>P=0.005</a:t>
            </a:r>
          </a:p>
          <a:p>
            <a:endParaRPr lang="en-IN" sz="800" dirty="0" smtClean="0">
              <a:solidFill>
                <a:srgbClr val="FF0000"/>
              </a:solidFill>
            </a:endParaRPr>
          </a:p>
          <a:p>
            <a:r>
              <a:rPr lang="en-IN" sz="2000" dirty="0" smtClean="0"/>
              <a:t>Severe hypotension required withdrawal of </a:t>
            </a:r>
            <a:r>
              <a:rPr lang="en-IN" sz="2000" dirty="0" err="1" smtClean="0"/>
              <a:t>Iloprost</a:t>
            </a:r>
            <a:r>
              <a:rPr lang="en-IN" sz="2000" dirty="0" smtClean="0"/>
              <a:t> in 3 patients</a:t>
            </a:r>
          </a:p>
          <a:p>
            <a:endParaRPr lang="en-IN" sz="800" dirty="0" smtClean="0"/>
          </a:p>
          <a:p>
            <a:r>
              <a:rPr lang="en-US" sz="2000" dirty="0" smtClean="0"/>
              <a:t>Insufficient data to support routine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Fenoldopam</a:t>
            </a:r>
            <a:r>
              <a:rPr lang="en-US" sz="3600" dirty="0" smtClean="0"/>
              <a:t> 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Kini</a:t>
            </a:r>
            <a:r>
              <a:rPr lang="en-IN" sz="1800" dirty="0" smtClean="0">
                <a:solidFill>
                  <a:srgbClr val="0070C0"/>
                </a:solidFill>
              </a:rPr>
              <a:t> AS et al. A protocol for prevention of radiographic contrast nephropathy during </a:t>
            </a:r>
            <a:r>
              <a:rPr lang="en-IN" sz="1800" dirty="0" err="1" smtClean="0">
                <a:solidFill>
                  <a:srgbClr val="0070C0"/>
                </a:solidFill>
              </a:rPr>
              <a:t>percutaneous</a:t>
            </a:r>
            <a:r>
              <a:rPr lang="en-IN" sz="1800" dirty="0" smtClean="0">
                <a:solidFill>
                  <a:srgbClr val="0070C0"/>
                </a:solidFill>
              </a:rPr>
              <a:t> coronary intervention: effect of selective dopamine receptor agonist </a:t>
            </a:r>
            <a:r>
              <a:rPr lang="en-IN" sz="1800" dirty="0" err="1" smtClean="0">
                <a:solidFill>
                  <a:srgbClr val="0070C0"/>
                </a:solidFill>
              </a:rPr>
              <a:t>fenoldopam</a:t>
            </a:r>
            <a:r>
              <a:rPr lang="en-IN" sz="1800" dirty="0" smtClean="0">
                <a:solidFill>
                  <a:srgbClr val="0070C0"/>
                </a:solidFill>
              </a:rPr>
              <a:t>. Catheter </a:t>
            </a:r>
            <a:r>
              <a:rPr lang="en-IN" sz="1800" dirty="0" err="1" smtClean="0">
                <a:solidFill>
                  <a:srgbClr val="0070C0"/>
                </a:solidFill>
              </a:rPr>
              <a:t>Cadiovasc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Intervent</a:t>
            </a:r>
            <a:r>
              <a:rPr lang="en-IN" sz="1800" dirty="0" smtClean="0">
                <a:solidFill>
                  <a:srgbClr val="0070C0"/>
                </a:solidFill>
              </a:rPr>
              <a:t> 2002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2000" dirty="0" smtClean="0"/>
              <a:t>150 patients</a:t>
            </a:r>
          </a:p>
          <a:p>
            <a:endParaRPr lang="en-IN" sz="2000" dirty="0" smtClean="0"/>
          </a:p>
          <a:p>
            <a:r>
              <a:rPr lang="en-IN" sz="2000" dirty="0" smtClean="0"/>
              <a:t>IV </a:t>
            </a:r>
            <a:r>
              <a:rPr lang="en-IN" sz="2000" dirty="0" err="1" smtClean="0"/>
              <a:t>fenoldopam</a:t>
            </a:r>
            <a:r>
              <a:rPr lang="en-IN" sz="2000" dirty="0" smtClean="0"/>
              <a:t>  </a:t>
            </a:r>
            <a:r>
              <a:rPr lang="en-IN" sz="2000" dirty="0" err="1" smtClean="0"/>
              <a:t>vs</a:t>
            </a:r>
            <a:r>
              <a:rPr lang="en-IN" sz="2000" dirty="0" smtClean="0"/>
              <a:t>  hydration only</a:t>
            </a:r>
          </a:p>
          <a:p>
            <a:endParaRPr lang="en-IN" sz="2000" dirty="0" smtClean="0"/>
          </a:p>
          <a:p>
            <a:r>
              <a:rPr lang="en-IN" sz="2000" dirty="0" smtClean="0"/>
              <a:t>CIN :</a:t>
            </a:r>
          </a:p>
          <a:p>
            <a:pPr lvl="1"/>
            <a:r>
              <a:rPr lang="en-IN" sz="2000" dirty="0" smtClean="0"/>
              <a:t> 4.7% </a:t>
            </a:r>
            <a:r>
              <a:rPr lang="en-IN" sz="2000" dirty="0" err="1" smtClean="0"/>
              <a:t>vs</a:t>
            </a:r>
            <a:r>
              <a:rPr lang="en-IN" sz="2000" dirty="0" smtClean="0"/>
              <a:t> 18.8%    </a:t>
            </a:r>
            <a:r>
              <a:rPr lang="en-IN" sz="2000" dirty="0" smtClean="0">
                <a:solidFill>
                  <a:srgbClr val="FF0000"/>
                </a:solidFill>
              </a:rPr>
              <a:t> P &lt;0 .001</a:t>
            </a:r>
          </a:p>
          <a:p>
            <a:pPr lvl="1"/>
            <a:endParaRPr lang="en-IN" sz="2000" dirty="0" smtClean="0"/>
          </a:p>
          <a:p>
            <a:r>
              <a:rPr lang="en-IN" sz="2000" dirty="0" smtClean="0"/>
              <a:t>Clinically significant hypotension</a:t>
            </a:r>
          </a:p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err="1" smtClean="0"/>
              <a:t>Fenoldopam</a:t>
            </a:r>
            <a:r>
              <a:rPr lang="en-IN" sz="3600" dirty="0" smtClean="0"/>
              <a:t> : no benefit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Stone GW et al. </a:t>
            </a:r>
            <a:r>
              <a:rPr lang="en-IN" sz="1800" dirty="0" err="1" smtClean="0">
                <a:solidFill>
                  <a:srgbClr val="0070C0"/>
                </a:solidFill>
              </a:rPr>
              <a:t>Fenoldopam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mesylate</a:t>
            </a:r>
            <a:r>
              <a:rPr lang="en-IN" sz="1800" dirty="0" smtClean="0">
                <a:solidFill>
                  <a:srgbClr val="0070C0"/>
                </a:solidFill>
              </a:rPr>
              <a:t> for the prevention of contrast-induced nephropathy: a randomized controlled trial. JAMA 2003</a:t>
            </a:r>
          </a:p>
          <a:p>
            <a:pPr>
              <a:buNone/>
            </a:pPr>
            <a:endParaRPr lang="en-IN" sz="18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IN" sz="2000" dirty="0" smtClean="0">
                <a:solidFill>
                  <a:srgbClr val="C00000"/>
                </a:solidFill>
              </a:rPr>
              <a:t>CONTRAST </a:t>
            </a:r>
            <a:r>
              <a:rPr lang="en-IN" sz="2000" dirty="0" smtClean="0"/>
              <a:t>study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Prospective RCT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315 patients (50% diabetic)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CKD  (mean </a:t>
            </a:r>
            <a:r>
              <a:rPr lang="en-IN" sz="2000" dirty="0" err="1" smtClean="0"/>
              <a:t>eGFR</a:t>
            </a:r>
            <a:r>
              <a:rPr lang="en-IN" sz="2000" dirty="0" smtClean="0"/>
              <a:t> 29 </a:t>
            </a:r>
            <a:r>
              <a:rPr lang="en-IN" sz="2000" dirty="0" err="1" smtClean="0"/>
              <a:t>mL</a:t>
            </a:r>
            <a:r>
              <a:rPr lang="en-IN" sz="2000" dirty="0" smtClean="0"/>
              <a:t>/min; mean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of 1.8 mg/</a:t>
            </a:r>
            <a:r>
              <a:rPr lang="en-IN" sz="2000" dirty="0" err="1" smtClean="0"/>
              <a:t>dL</a:t>
            </a:r>
            <a:r>
              <a:rPr lang="en-IN" sz="2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All patients received 0.45% saline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iv </a:t>
            </a:r>
            <a:r>
              <a:rPr lang="en-IN" sz="2000" dirty="0" err="1" smtClean="0"/>
              <a:t>fenoldopam</a:t>
            </a:r>
            <a:r>
              <a:rPr lang="en-IN" sz="2000" dirty="0" smtClean="0"/>
              <a:t> (0.05 </a:t>
            </a:r>
            <a:r>
              <a:rPr lang="en-IN" sz="2000" dirty="0" err="1" smtClean="0"/>
              <a:t>microg</a:t>
            </a:r>
            <a:r>
              <a:rPr lang="en-IN" sz="2000" dirty="0" smtClean="0"/>
              <a:t>/kg/min) </a:t>
            </a:r>
            <a:r>
              <a:rPr lang="en-IN" sz="2000" dirty="0" err="1" smtClean="0"/>
              <a:t>vs</a:t>
            </a:r>
            <a:r>
              <a:rPr lang="en-IN" sz="2000" dirty="0" smtClean="0"/>
              <a:t> placebo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CIN : 34 </a:t>
            </a:r>
            <a:r>
              <a:rPr lang="en-IN" sz="2000" dirty="0" err="1" smtClean="0"/>
              <a:t>vs</a:t>
            </a:r>
            <a:r>
              <a:rPr lang="en-IN" sz="2000" dirty="0" smtClean="0"/>
              <a:t> 30%    RR   1.11; 95% CI  0.79-1.57;   </a:t>
            </a:r>
            <a:r>
              <a:rPr lang="en-IN" sz="2000" dirty="0" smtClean="0">
                <a:solidFill>
                  <a:srgbClr val="FF0000"/>
                </a:solidFill>
              </a:rPr>
              <a:t>P =0.61</a:t>
            </a:r>
          </a:p>
          <a:p>
            <a:pPr>
              <a:lnSpc>
                <a:spcPct val="150000"/>
              </a:lnSpc>
            </a:pPr>
            <a:r>
              <a:rPr lang="en-IN" sz="2000" dirty="0" smtClean="0"/>
              <a:t>Dialysis : 2.6% </a:t>
            </a:r>
            <a:r>
              <a:rPr lang="en-IN" sz="2000" dirty="0" err="1" smtClean="0"/>
              <a:t>vs</a:t>
            </a:r>
            <a:r>
              <a:rPr lang="en-IN" sz="2000" dirty="0" smtClean="0"/>
              <a:t> 1.9%, </a:t>
            </a:r>
            <a:r>
              <a:rPr lang="en-IN" sz="2000" dirty="0" smtClean="0">
                <a:solidFill>
                  <a:srgbClr val="FF0000"/>
                </a:solidFill>
              </a:rPr>
              <a:t>P =0.72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Targeted renal therapy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IN" sz="2200" dirty="0" smtClean="0"/>
              <a:t>Direct delivery of  medications to the kidneys via the renal arteries</a:t>
            </a:r>
          </a:p>
          <a:p>
            <a:endParaRPr lang="en-IN" sz="1100" dirty="0" smtClean="0"/>
          </a:p>
          <a:p>
            <a:r>
              <a:rPr lang="en-IN" sz="2200" dirty="0" smtClean="0"/>
              <a:t>TRT</a:t>
            </a:r>
          </a:p>
          <a:p>
            <a:pPr lvl="1"/>
            <a:r>
              <a:rPr lang="en-IN" sz="1900" dirty="0" smtClean="0"/>
              <a:t>Improves the therapeutic window</a:t>
            </a:r>
          </a:p>
          <a:p>
            <a:pPr lvl="1"/>
            <a:r>
              <a:rPr lang="en-IN" sz="1900" dirty="0" smtClean="0"/>
              <a:t>Increases </a:t>
            </a:r>
            <a:r>
              <a:rPr lang="en-IN" sz="1900" dirty="0" err="1" smtClean="0"/>
              <a:t>intrarenal</a:t>
            </a:r>
            <a:r>
              <a:rPr lang="en-IN" sz="1900" dirty="0" smtClean="0"/>
              <a:t> drug concentration</a:t>
            </a:r>
          </a:p>
          <a:p>
            <a:pPr lvl="1"/>
            <a:r>
              <a:rPr lang="en-IN" sz="1900" dirty="0" smtClean="0"/>
              <a:t>Reduces systemic effects</a:t>
            </a:r>
          </a:p>
          <a:p>
            <a:pPr lvl="1"/>
            <a:endParaRPr lang="en-IN" sz="1100" dirty="0" smtClean="0"/>
          </a:p>
          <a:p>
            <a:r>
              <a:rPr lang="en-IN" sz="2200" dirty="0" smtClean="0">
                <a:solidFill>
                  <a:srgbClr val="FF0000"/>
                </a:solidFill>
              </a:rPr>
              <a:t>The </a:t>
            </a:r>
            <a:r>
              <a:rPr lang="en-IN" sz="2200" dirty="0" err="1" smtClean="0">
                <a:solidFill>
                  <a:srgbClr val="FF0000"/>
                </a:solidFill>
              </a:rPr>
              <a:t>Benephit</a:t>
            </a:r>
            <a:r>
              <a:rPr lang="en-IN" sz="2200" dirty="0" smtClean="0">
                <a:solidFill>
                  <a:srgbClr val="FF0000"/>
                </a:solidFill>
              </a:rPr>
              <a:t> Infusion Catheter  </a:t>
            </a:r>
          </a:p>
          <a:p>
            <a:pPr lvl="1"/>
            <a:r>
              <a:rPr lang="en-IN" sz="1900" dirty="0" smtClean="0"/>
              <a:t>Bifurcated infusion catheter that allows TRT during coronary or peripheral catheterization </a:t>
            </a:r>
          </a:p>
          <a:p>
            <a:pPr lvl="1"/>
            <a:endParaRPr lang="en-IN" sz="1100" dirty="0" smtClean="0"/>
          </a:p>
          <a:p>
            <a:pPr>
              <a:buNone/>
            </a:pPr>
            <a:r>
              <a:rPr lang="en-IN" sz="2200" dirty="0" smtClean="0"/>
              <a:t>TRT </a:t>
            </a:r>
            <a:r>
              <a:rPr lang="en-IN" sz="2200" dirty="0" err="1" smtClean="0"/>
              <a:t>vs</a:t>
            </a:r>
            <a:r>
              <a:rPr lang="en-IN" sz="2200" dirty="0" smtClean="0"/>
              <a:t> IV </a:t>
            </a:r>
            <a:r>
              <a:rPr lang="en-IN" sz="2200" dirty="0" err="1" smtClean="0"/>
              <a:t>fenoldopam</a:t>
            </a:r>
            <a:r>
              <a:rPr lang="en-IN" sz="2200" dirty="0" smtClean="0"/>
              <a:t> </a:t>
            </a:r>
          </a:p>
          <a:p>
            <a:r>
              <a:rPr lang="en-IN" sz="2200" dirty="0" smtClean="0"/>
              <a:t>↓plasma drug concentration </a:t>
            </a:r>
          </a:p>
          <a:p>
            <a:r>
              <a:rPr lang="en-IN" sz="2200" dirty="0" smtClean="0"/>
              <a:t>↑GFR (+25% </a:t>
            </a:r>
            <a:r>
              <a:rPr lang="en-IN" sz="2200" dirty="0" err="1" smtClean="0"/>
              <a:t>vs</a:t>
            </a:r>
            <a:r>
              <a:rPr lang="en-IN" sz="2200" dirty="0" smtClean="0"/>
              <a:t> – 14%) </a:t>
            </a:r>
          </a:p>
          <a:p>
            <a:r>
              <a:rPr lang="en-IN" sz="2200" dirty="0" smtClean="0"/>
              <a:t>↑ BP</a:t>
            </a:r>
          </a:p>
          <a:p>
            <a:pPr>
              <a:buNone/>
            </a:pPr>
            <a:r>
              <a:rPr lang="en-IN" dirty="0" smtClean="0"/>
              <a:t>	</a:t>
            </a:r>
            <a:r>
              <a:rPr lang="en-IN" sz="1700" dirty="0" err="1" smtClean="0">
                <a:solidFill>
                  <a:srgbClr val="0070C0"/>
                </a:solidFill>
              </a:rPr>
              <a:t>Teirstein</a:t>
            </a:r>
            <a:r>
              <a:rPr lang="en-IN" sz="1700" dirty="0" smtClean="0">
                <a:solidFill>
                  <a:srgbClr val="0070C0"/>
                </a:solidFill>
              </a:rPr>
              <a:t> PS et al. Differential effects between intravenous and targeted renal delivery of </a:t>
            </a:r>
            <a:r>
              <a:rPr lang="en-IN" sz="1700" dirty="0" err="1" smtClean="0">
                <a:solidFill>
                  <a:srgbClr val="0070C0"/>
                </a:solidFill>
              </a:rPr>
              <a:t>fenoldopam</a:t>
            </a:r>
            <a:r>
              <a:rPr lang="en-IN" sz="1700" dirty="0" smtClean="0">
                <a:solidFill>
                  <a:srgbClr val="0070C0"/>
                </a:solidFill>
              </a:rPr>
              <a:t> on renal function and blood pressure in patients undergoing cardiac catheterization. Am J </a:t>
            </a:r>
            <a:r>
              <a:rPr lang="en-IN" sz="1700" dirty="0" err="1" smtClean="0">
                <a:solidFill>
                  <a:srgbClr val="0070C0"/>
                </a:solidFill>
              </a:rPr>
              <a:t>Cardiol</a:t>
            </a:r>
            <a:r>
              <a:rPr lang="en-IN" sz="1700" dirty="0" smtClean="0">
                <a:solidFill>
                  <a:srgbClr val="0070C0"/>
                </a:solidFill>
              </a:rPr>
              <a:t> 2006 </a:t>
            </a:r>
            <a:endParaRPr lang="en-IN" dirty="0" smtClean="0">
              <a:solidFill>
                <a:srgbClr val="0070C0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Fenoldopam</a:t>
            </a:r>
            <a:r>
              <a:rPr lang="en-US" sz="3200" dirty="0" smtClean="0"/>
              <a:t> : TRT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>
                <a:solidFill>
                  <a:srgbClr val="C00000"/>
                </a:solidFill>
              </a:rPr>
              <a:t>The </a:t>
            </a:r>
            <a:r>
              <a:rPr lang="en-IN" sz="2000" dirty="0" err="1" smtClean="0">
                <a:solidFill>
                  <a:srgbClr val="C00000"/>
                </a:solidFill>
              </a:rPr>
              <a:t>Benephit</a:t>
            </a:r>
            <a:r>
              <a:rPr lang="en-IN" sz="2000" dirty="0" smtClean="0">
                <a:solidFill>
                  <a:srgbClr val="C00000"/>
                </a:solidFill>
              </a:rPr>
              <a:t> System Renal Infusion Therapy (Be–</a:t>
            </a:r>
            <a:r>
              <a:rPr lang="en-IN" sz="2000" dirty="0" err="1" smtClean="0">
                <a:solidFill>
                  <a:srgbClr val="C00000"/>
                </a:solidFill>
              </a:rPr>
              <a:t>RITe</a:t>
            </a:r>
            <a:r>
              <a:rPr lang="en-IN" sz="2000" dirty="0" smtClean="0">
                <a:solidFill>
                  <a:srgbClr val="C00000"/>
                </a:solidFill>
              </a:rPr>
              <a:t>!) Multicenter Registry </a:t>
            </a:r>
          </a:p>
          <a:p>
            <a:r>
              <a:rPr lang="en-IN" sz="2000" dirty="0" smtClean="0"/>
              <a:t>501 high risk patients were enrolled</a:t>
            </a:r>
          </a:p>
          <a:p>
            <a:r>
              <a:rPr lang="en-IN" sz="2000" dirty="0" smtClean="0"/>
              <a:t>285 patients received TRT with </a:t>
            </a:r>
            <a:r>
              <a:rPr lang="en-IN" sz="2000" dirty="0" err="1" smtClean="0"/>
              <a:t>fenoldopam</a:t>
            </a:r>
            <a:endParaRPr lang="en-IN" sz="2000" dirty="0" smtClean="0"/>
          </a:p>
          <a:p>
            <a:r>
              <a:rPr lang="en-IN" sz="2000" dirty="0" smtClean="0"/>
              <a:t>CIN was </a:t>
            </a:r>
            <a:r>
              <a:rPr lang="en-IN" sz="2000" dirty="0" smtClean="0">
                <a:solidFill>
                  <a:srgbClr val="FF0000"/>
                </a:solidFill>
              </a:rPr>
              <a:t>71% lower </a:t>
            </a:r>
            <a:r>
              <a:rPr lang="en-IN" sz="2000" dirty="0" smtClean="0"/>
              <a:t>than predicted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r>
              <a:rPr lang="en-IN" sz="2000" dirty="0" smtClean="0"/>
              <a:t>	</a:t>
            </a:r>
          </a:p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Weisz</a:t>
            </a:r>
            <a:r>
              <a:rPr lang="en-IN" sz="1800" dirty="0" smtClean="0">
                <a:solidFill>
                  <a:srgbClr val="0070C0"/>
                </a:solidFill>
              </a:rPr>
              <a:t> G et al. Safety and performance of targeted renal therapy: the Be–</a:t>
            </a:r>
            <a:r>
              <a:rPr lang="en-IN" sz="1800" dirty="0" err="1" smtClean="0">
                <a:solidFill>
                  <a:srgbClr val="0070C0"/>
                </a:solidFill>
              </a:rPr>
              <a:t>RITe</a:t>
            </a:r>
            <a:r>
              <a:rPr lang="en-IN" sz="1800" dirty="0" smtClean="0">
                <a:solidFill>
                  <a:srgbClr val="0070C0"/>
                </a:solidFill>
              </a:rPr>
              <a:t>! Registry. J </a:t>
            </a:r>
            <a:r>
              <a:rPr lang="en-IN" sz="1800" dirty="0" err="1" smtClean="0">
                <a:solidFill>
                  <a:srgbClr val="0070C0"/>
                </a:solidFill>
              </a:rPr>
              <a:t>Endovasc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Ther</a:t>
            </a:r>
            <a:r>
              <a:rPr lang="en-IN" sz="1800" dirty="0" smtClean="0">
                <a:solidFill>
                  <a:srgbClr val="0070C0"/>
                </a:solidFill>
              </a:rPr>
              <a:t> 2009 </a:t>
            </a:r>
            <a:endParaRPr lang="en-IN" sz="2000" dirty="0" smtClean="0">
              <a:solidFill>
                <a:srgbClr val="0070C0"/>
              </a:solidFill>
            </a:endParaRPr>
          </a:p>
          <a:p>
            <a:endParaRPr lang="en-IN" sz="2000" dirty="0" smtClean="0"/>
          </a:p>
          <a:p>
            <a:endParaRPr lang="en-IN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276600"/>
            <a:ext cx="38862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4419600" y="5029200"/>
            <a:ext cx="1981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19600" y="5410200"/>
            <a:ext cx="19812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>
            <a:noAutofit/>
          </a:bodyPr>
          <a:lstStyle/>
          <a:p>
            <a:r>
              <a:rPr lang="en-IN" sz="3200" dirty="0" smtClean="0"/>
              <a:t>The </a:t>
            </a:r>
            <a:r>
              <a:rPr lang="en-IN" sz="3200" dirty="0" err="1" smtClean="0"/>
              <a:t>Benephit</a:t>
            </a:r>
            <a:r>
              <a:rPr lang="en-IN" sz="3200" dirty="0" smtClean="0"/>
              <a:t> Infusion Catheter  </a:t>
            </a:r>
            <a:br>
              <a:rPr lang="en-IN" sz="3200" dirty="0" smtClean="0"/>
            </a:br>
            <a:endParaRPr lang="en-IN" sz="3200" dirty="0"/>
          </a:p>
        </p:txBody>
      </p:sp>
      <p:pic>
        <p:nvPicPr>
          <p:cNvPr id="6" name="Content Placeholder 5" descr="benephit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28800" y="2286000"/>
            <a:ext cx="1876425" cy="2428875"/>
          </a:xfrm>
        </p:spPr>
      </p:pic>
      <p:pic>
        <p:nvPicPr>
          <p:cNvPr id="7" name="Content Placeholder 3" descr="benephit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2667000"/>
            <a:ext cx="2933700" cy="1562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Preventive measures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IN" sz="2000" dirty="0" smtClean="0">
                <a:solidFill>
                  <a:srgbClr val="C00000"/>
                </a:solidFill>
              </a:rPr>
              <a:t>Choice of contrast material </a:t>
            </a:r>
            <a:r>
              <a:rPr lang="en-IN" sz="2000" dirty="0" smtClean="0"/>
              <a:t>: selected low or </a:t>
            </a:r>
            <a:r>
              <a:rPr lang="en-IN" sz="2000" dirty="0" err="1" smtClean="0"/>
              <a:t>iso-osmolal</a:t>
            </a:r>
            <a:r>
              <a:rPr lang="en-IN" sz="2000" dirty="0" smtClean="0"/>
              <a:t> </a:t>
            </a:r>
            <a:r>
              <a:rPr lang="en-IN" sz="2000" dirty="0" err="1" smtClean="0"/>
              <a:t>nonionic</a:t>
            </a:r>
            <a:r>
              <a:rPr lang="en-IN" sz="2000" dirty="0" smtClean="0"/>
              <a:t> contrast agents</a:t>
            </a:r>
          </a:p>
          <a:p>
            <a:pPr>
              <a:lnSpc>
                <a:spcPct val="200000"/>
              </a:lnSpc>
            </a:pPr>
            <a:r>
              <a:rPr lang="en-IN" sz="2000" dirty="0" smtClean="0">
                <a:solidFill>
                  <a:srgbClr val="C00000"/>
                </a:solidFill>
              </a:rPr>
              <a:t>Quantity of contrast </a:t>
            </a:r>
            <a:r>
              <a:rPr lang="en-IN" sz="2000" dirty="0" smtClean="0"/>
              <a:t>: Use of lower doses of contrast</a:t>
            </a:r>
          </a:p>
          <a:p>
            <a:pPr>
              <a:lnSpc>
                <a:spcPct val="200000"/>
              </a:lnSpc>
            </a:pPr>
            <a:r>
              <a:rPr lang="en-IN" sz="2000" dirty="0" smtClean="0"/>
              <a:t>Avoidance of closely spaced repetitive studies (within 48 -72 hrs)</a:t>
            </a:r>
          </a:p>
          <a:p>
            <a:pPr>
              <a:lnSpc>
                <a:spcPct val="200000"/>
              </a:lnSpc>
            </a:pPr>
            <a:r>
              <a:rPr lang="en-IN" sz="2000" dirty="0" smtClean="0"/>
              <a:t>Avoidance of volume depletion/NSAIDs (increase renal vasoconstriction)</a:t>
            </a:r>
          </a:p>
          <a:p>
            <a:pPr>
              <a:lnSpc>
                <a:spcPct val="200000"/>
              </a:lnSpc>
            </a:pPr>
            <a:r>
              <a:rPr lang="en-IN" sz="2000" dirty="0" smtClean="0">
                <a:solidFill>
                  <a:srgbClr val="C00000"/>
                </a:solidFill>
              </a:rPr>
              <a:t>Hydration and volume expansion</a:t>
            </a:r>
            <a:r>
              <a:rPr lang="en-IN" sz="2000" dirty="0" smtClean="0"/>
              <a:t> : iv saline or sodium bicarbonate</a:t>
            </a:r>
          </a:p>
          <a:p>
            <a:pPr>
              <a:lnSpc>
                <a:spcPct val="200000"/>
              </a:lnSpc>
            </a:pPr>
            <a:endParaRPr lang="en-IN" sz="1000" dirty="0" smtClean="0"/>
          </a:p>
          <a:p>
            <a:r>
              <a:rPr lang="en-IN" sz="2000" dirty="0" smtClean="0">
                <a:solidFill>
                  <a:srgbClr val="C00000"/>
                </a:solidFill>
              </a:rPr>
              <a:t>End organ protection with pharmacotherapy </a:t>
            </a:r>
            <a:r>
              <a:rPr lang="en-IN" sz="2000" dirty="0" smtClean="0"/>
              <a:t>: </a:t>
            </a:r>
            <a:r>
              <a:rPr lang="en-IN" sz="2000" dirty="0" err="1" smtClean="0"/>
              <a:t>Acetylcysteine</a:t>
            </a:r>
            <a:r>
              <a:rPr lang="en-IN" sz="2000" dirty="0" smtClean="0"/>
              <a:t> / other agents</a:t>
            </a:r>
          </a:p>
          <a:p>
            <a:pPr>
              <a:lnSpc>
                <a:spcPct val="200000"/>
              </a:lnSpc>
            </a:pPr>
            <a:endParaRPr lang="en-IN" sz="2000" dirty="0" smtClean="0"/>
          </a:p>
          <a:p>
            <a:pPr>
              <a:lnSpc>
                <a:spcPct val="200000"/>
              </a:lnSpc>
            </a:pP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Endothelin</a:t>
            </a:r>
            <a:r>
              <a:rPr lang="en-US" sz="3200" dirty="0" smtClean="0"/>
              <a:t> antagonist : Harmful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600" dirty="0" smtClean="0">
                <a:solidFill>
                  <a:srgbClr val="0070C0"/>
                </a:solidFill>
              </a:rPr>
              <a:t>	</a:t>
            </a:r>
            <a:r>
              <a:rPr lang="en-IN" sz="1800" dirty="0" smtClean="0">
                <a:solidFill>
                  <a:srgbClr val="0070C0"/>
                </a:solidFill>
              </a:rPr>
              <a:t>Wang A et al. Exacerbation of </a:t>
            </a:r>
            <a:r>
              <a:rPr lang="en-IN" sz="1800" dirty="0" err="1" smtClean="0">
                <a:solidFill>
                  <a:srgbClr val="0070C0"/>
                </a:solidFill>
              </a:rPr>
              <a:t>radiocontrast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nephrotoxicity</a:t>
            </a:r>
            <a:r>
              <a:rPr lang="en-IN" sz="1800" dirty="0" smtClean="0">
                <a:solidFill>
                  <a:srgbClr val="0070C0"/>
                </a:solidFill>
              </a:rPr>
              <a:t> by </a:t>
            </a:r>
            <a:r>
              <a:rPr lang="en-IN" sz="1800" dirty="0" err="1" smtClean="0">
                <a:solidFill>
                  <a:srgbClr val="0070C0"/>
                </a:solidFill>
              </a:rPr>
              <a:t>endothelin</a:t>
            </a:r>
            <a:r>
              <a:rPr lang="en-IN" sz="1800" dirty="0" smtClean="0">
                <a:solidFill>
                  <a:srgbClr val="0070C0"/>
                </a:solidFill>
              </a:rPr>
              <a:t> receptor antagonism. Kidney </a:t>
            </a:r>
            <a:r>
              <a:rPr lang="en-IN" sz="1800" dirty="0" err="1" smtClean="0">
                <a:solidFill>
                  <a:srgbClr val="0070C0"/>
                </a:solidFill>
              </a:rPr>
              <a:t>Int</a:t>
            </a:r>
            <a:r>
              <a:rPr lang="en-IN" sz="1800" dirty="0" smtClean="0">
                <a:solidFill>
                  <a:srgbClr val="0070C0"/>
                </a:solidFill>
              </a:rPr>
              <a:t> 2000</a:t>
            </a:r>
            <a:endParaRPr lang="en-IN" sz="2600" dirty="0" smtClean="0">
              <a:solidFill>
                <a:srgbClr val="0070C0"/>
              </a:solidFill>
            </a:endParaRPr>
          </a:p>
          <a:p>
            <a:pPr>
              <a:lnSpc>
                <a:spcPts val="3000"/>
              </a:lnSpc>
            </a:pPr>
            <a:r>
              <a:rPr lang="en-IN" sz="2000" dirty="0" smtClean="0"/>
              <a:t>Multicenter, double-blind RCT</a:t>
            </a:r>
          </a:p>
          <a:p>
            <a:pPr>
              <a:lnSpc>
                <a:spcPts val="3000"/>
              </a:lnSpc>
            </a:pPr>
            <a:r>
              <a:rPr lang="en-IN" sz="2000" dirty="0" smtClean="0"/>
              <a:t>158 high-risk patients undergoing CAG </a:t>
            </a:r>
          </a:p>
          <a:p>
            <a:pPr>
              <a:lnSpc>
                <a:spcPts val="3000"/>
              </a:lnSpc>
            </a:pPr>
            <a:r>
              <a:rPr lang="en-US" sz="2000" dirty="0" smtClean="0"/>
              <a:t>Mean </a:t>
            </a:r>
            <a:r>
              <a:rPr lang="en-US" sz="2000" dirty="0" err="1" smtClean="0"/>
              <a:t>S.Cr</a:t>
            </a:r>
            <a:r>
              <a:rPr lang="en-US" sz="2000" dirty="0" smtClean="0"/>
              <a:t>  : 2.7mg/dl</a:t>
            </a:r>
          </a:p>
          <a:p>
            <a:pPr>
              <a:lnSpc>
                <a:spcPts val="3000"/>
              </a:lnSpc>
            </a:pPr>
            <a:r>
              <a:rPr lang="en-IN" sz="2000" dirty="0" smtClean="0"/>
              <a:t>A </a:t>
            </a:r>
            <a:r>
              <a:rPr lang="en-IN" sz="2000" dirty="0" err="1" smtClean="0"/>
              <a:t>nonselective</a:t>
            </a:r>
            <a:r>
              <a:rPr lang="en-IN" sz="2000" dirty="0" smtClean="0"/>
              <a:t> </a:t>
            </a:r>
            <a:r>
              <a:rPr lang="en-IN" sz="2000" dirty="0" err="1" smtClean="0"/>
              <a:t>endothelin</a:t>
            </a:r>
            <a:r>
              <a:rPr lang="en-IN" sz="2000" dirty="0" smtClean="0"/>
              <a:t> receptor antagonist (SB 209670) </a:t>
            </a:r>
            <a:r>
              <a:rPr lang="en-IN" sz="2000" dirty="0" err="1" smtClean="0"/>
              <a:t>vs</a:t>
            </a:r>
            <a:r>
              <a:rPr lang="en-IN" sz="2000" dirty="0" smtClean="0"/>
              <a:t> placebo</a:t>
            </a:r>
          </a:p>
          <a:p>
            <a:pPr>
              <a:lnSpc>
                <a:spcPts val="3000"/>
              </a:lnSpc>
            </a:pPr>
            <a:r>
              <a:rPr lang="en-IN" sz="2000" dirty="0" smtClean="0"/>
              <a:t>CIN : 56% </a:t>
            </a:r>
            <a:r>
              <a:rPr lang="en-IN" sz="2000" dirty="0" err="1" smtClean="0"/>
              <a:t>vs</a:t>
            </a:r>
            <a:r>
              <a:rPr lang="en-IN" sz="2000" dirty="0" smtClean="0"/>
              <a:t> 29%    				</a:t>
            </a:r>
            <a:r>
              <a:rPr lang="en-IN" sz="2000" dirty="0" smtClean="0">
                <a:solidFill>
                  <a:srgbClr val="FF0000"/>
                </a:solidFill>
              </a:rPr>
              <a:t> P = 0.002</a:t>
            </a:r>
          </a:p>
          <a:p>
            <a:pPr>
              <a:lnSpc>
                <a:spcPts val="3000"/>
              </a:lnSpc>
            </a:pPr>
            <a:r>
              <a:rPr lang="en-IN" sz="2000" dirty="0" smtClean="0"/>
              <a:t>Mean increase in </a:t>
            </a:r>
            <a:r>
              <a:rPr lang="en-IN" sz="2000" dirty="0" err="1" smtClean="0"/>
              <a:t>S.Cr</a:t>
            </a:r>
            <a:r>
              <a:rPr lang="en-IN" sz="2000" dirty="0" smtClean="0"/>
              <a:t> at 48 hrs </a:t>
            </a:r>
          </a:p>
          <a:p>
            <a:pPr lvl="1">
              <a:lnSpc>
                <a:spcPts val="3000"/>
              </a:lnSpc>
            </a:pPr>
            <a:r>
              <a:rPr lang="en-IN" sz="2000" dirty="0" smtClean="0"/>
              <a:t>0.7 ± 0. 7 mg/</a:t>
            </a:r>
            <a:r>
              <a:rPr lang="en-IN" sz="2000" dirty="0" err="1" smtClean="0"/>
              <a:t>dL</a:t>
            </a:r>
            <a:r>
              <a:rPr lang="en-IN" sz="2000" dirty="0" smtClean="0"/>
              <a:t>  0.4 ±  0.6 mg/</a:t>
            </a:r>
            <a:r>
              <a:rPr lang="en-IN" sz="2000" dirty="0" err="1" smtClean="0"/>
              <a:t>dL</a:t>
            </a:r>
            <a:r>
              <a:rPr lang="en-IN" sz="2000" dirty="0" smtClean="0"/>
              <a:t>	</a:t>
            </a:r>
            <a:r>
              <a:rPr lang="en-IN" sz="2000" dirty="0" smtClean="0">
                <a:solidFill>
                  <a:srgbClr val="FF0000"/>
                </a:solidFill>
              </a:rPr>
              <a:t>                 P = 0.002</a:t>
            </a:r>
          </a:p>
          <a:p>
            <a:pPr>
              <a:lnSpc>
                <a:spcPts val="3000"/>
              </a:lnSpc>
            </a:pPr>
            <a:r>
              <a:rPr lang="en-IN" sz="2000" dirty="0" smtClean="0"/>
              <a:t>More events of hypotension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Autofit/>
          </a:bodyPr>
          <a:lstStyle/>
          <a:p>
            <a:r>
              <a:rPr lang="en-IN" sz="3600" dirty="0" smtClean="0"/>
              <a:t>Other interventions</a:t>
            </a:r>
            <a:br>
              <a:rPr lang="en-IN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 smtClean="0"/>
              <a:t>Remote ischemic preconditioning (RIPC)</a:t>
            </a:r>
          </a:p>
          <a:p>
            <a:r>
              <a:rPr lang="en-IN" sz="2400" dirty="0" err="1" smtClean="0"/>
              <a:t>Atrial</a:t>
            </a:r>
            <a:r>
              <a:rPr lang="en-IN" sz="2400" dirty="0" smtClean="0"/>
              <a:t> </a:t>
            </a:r>
            <a:r>
              <a:rPr lang="en-IN" sz="2400" dirty="0" err="1" smtClean="0"/>
              <a:t>natriuretic</a:t>
            </a:r>
            <a:r>
              <a:rPr lang="en-IN" sz="2400" dirty="0" smtClean="0"/>
              <a:t> peptide</a:t>
            </a:r>
          </a:p>
          <a:p>
            <a:r>
              <a:rPr lang="en-IN" sz="2400" dirty="0" err="1" smtClean="0"/>
              <a:t>Statins</a:t>
            </a:r>
            <a:r>
              <a:rPr lang="en-IN" sz="2400" dirty="0" smtClean="0"/>
              <a:t> </a:t>
            </a:r>
          </a:p>
          <a:p>
            <a:r>
              <a:rPr lang="en-IN" sz="2400" dirty="0" smtClean="0"/>
              <a:t>Ascorbic acid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Remote ischemic preconditioning : </a:t>
            </a:r>
            <a:r>
              <a:rPr lang="en-IN" sz="3200" dirty="0" err="1" smtClean="0">
                <a:solidFill>
                  <a:srgbClr val="C00000"/>
                </a:solidFill>
              </a:rPr>
              <a:t>RenPro</a:t>
            </a:r>
            <a:r>
              <a:rPr lang="en-IN" sz="3200" dirty="0" smtClean="0"/>
              <a:t> trial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>
                <a:solidFill>
                  <a:srgbClr val="0070C0"/>
                </a:solidFill>
              </a:rPr>
              <a:t>	</a:t>
            </a:r>
            <a:r>
              <a:rPr lang="en-IN" sz="1900" dirty="0" err="1" smtClean="0">
                <a:solidFill>
                  <a:srgbClr val="0070C0"/>
                </a:solidFill>
              </a:rPr>
              <a:t>Er</a:t>
            </a:r>
            <a:r>
              <a:rPr lang="en-IN" sz="1900" dirty="0" smtClean="0">
                <a:solidFill>
                  <a:srgbClr val="0070C0"/>
                </a:solidFill>
              </a:rPr>
              <a:t> F et al. Ischemic preconditioning for prevention of contrast medium-induced nephropathy: randomized pilot </a:t>
            </a:r>
            <a:r>
              <a:rPr lang="en-IN" sz="1900" dirty="0" err="1" smtClean="0">
                <a:solidFill>
                  <a:srgbClr val="0070C0"/>
                </a:solidFill>
              </a:rPr>
              <a:t>RenPro</a:t>
            </a:r>
            <a:r>
              <a:rPr lang="en-IN" sz="1900" dirty="0" smtClean="0">
                <a:solidFill>
                  <a:srgbClr val="0070C0"/>
                </a:solidFill>
              </a:rPr>
              <a:t> Trial (Renal Protection Trial). Circulation 2012</a:t>
            </a:r>
            <a:endParaRPr lang="en-IN" sz="3600" dirty="0" smtClean="0"/>
          </a:p>
          <a:p>
            <a:pPr>
              <a:lnSpc>
                <a:spcPct val="120000"/>
              </a:lnSpc>
            </a:pPr>
            <a:r>
              <a:rPr lang="en-US" sz="2200" dirty="0" smtClean="0"/>
              <a:t>Double blind RCT</a:t>
            </a:r>
            <a:endParaRPr lang="en-IN" sz="2200" dirty="0" smtClean="0"/>
          </a:p>
          <a:p>
            <a:pPr>
              <a:lnSpc>
                <a:spcPct val="120000"/>
              </a:lnSpc>
            </a:pPr>
            <a:r>
              <a:rPr lang="en-IN" sz="2200" dirty="0" smtClean="0"/>
              <a:t>100 patients undergoing elective CAG</a:t>
            </a:r>
          </a:p>
          <a:p>
            <a:pPr>
              <a:lnSpc>
                <a:spcPct val="120000"/>
              </a:lnSpc>
            </a:pPr>
            <a:r>
              <a:rPr lang="en-IN" sz="2200" dirty="0" smtClean="0"/>
              <a:t>Baseline </a:t>
            </a:r>
            <a:r>
              <a:rPr lang="en-IN" sz="2200" dirty="0" err="1" smtClean="0"/>
              <a:t>S.Cr</a:t>
            </a:r>
            <a:r>
              <a:rPr lang="en-IN" sz="2200" dirty="0" smtClean="0"/>
              <a:t> &gt;1.4 mg/</a:t>
            </a:r>
            <a:r>
              <a:rPr lang="en-IN" sz="2200" dirty="0" err="1" smtClean="0"/>
              <a:t>dL</a:t>
            </a:r>
            <a:r>
              <a:rPr lang="en-IN" sz="2200" dirty="0" smtClean="0"/>
              <a:t> or </a:t>
            </a:r>
            <a:r>
              <a:rPr lang="en-IN" sz="2200" dirty="0" err="1" smtClean="0"/>
              <a:t>eGFR</a:t>
            </a:r>
            <a:r>
              <a:rPr lang="en-IN" sz="2200" dirty="0" smtClean="0"/>
              <a:t> &lt;60 </a:t>
            </a:r>
            <a:r>
              <a:rPr lang="en-IN" sz="2200" dirty="0" err="1" smtClean="0"/>
              <a:t>mL</a:t>
            </a:r>
            <a:r>
              <a:rPr lang="en-IN" sz="2200" dirty="0" smtClean="0"/>
              <a:t>/min /1.73m</a:t>
            </a:r>
            <a:r>
              <a:rPr lang="en-IN" sz="2200" baseline="30000" dirty="0" smtClean="0"/>
              <a:t>2</a:t>
            </a:r>
            <a:endParaRPr lang="en-IN" sz="2200" dirty="0" smtClean="0"/>
          </a:p>
          <a:p>
            <a:pPr>
              <a:lnSpc>
                <a:spcPct val="120000"/>
              </a:lnSpc>
            </a:pPr>
            <a:r>
              <a:rPr lang="en-IN" sz="2200" dirty="0" smtClean="0"/>
              <a:t>RIPC : 4 cycles of 5 minute inflation of a BP cuff to 50 mm Hg above individual systolic pressure within 45 </a:t>
            </a:r>
            <a:r>
              <a:rPr lang="en-IN" sz="2200" dirty="0" err="1" smtClean="0"/>
              <a:t>mins</a:t>
            </a:r>
            <a:r>
              <a:rPr lang="en-IN" sz="2200" dirty="0" smtClean="0"/>
              <a:t> before CAG</a:t>
            </a:r>
          </a:p>
          <a:p>
            <a:pPr>
              <a:lnSpc>
                <a:spcPct val="120000"/>
              </a:lnSpc>
            </a:pPr>
            <a:r>
              <a:rPr lang="en-IN" sz="2200" dirty="0" smtClean="0"/>
              <a:t>The sham procedure : Inflation of a BP cuff to individual DBP followed by deflation to 10 mmHg </a:t>
            </a:r>
          </a:p>
          <a:p>
            <a:pPr>
              <a:lnSpc>
                <a:spcPct val="120000"/>
              </a:lnSpc>
            </a:pPr>
            <a:r>
              <a:rPr lang="en-IN" sz="2200" dirty="0" smtClean="0"/>
              <a:t>All patients received NAC and a continuous saline infusion</a:t>
            </a:r>
          </a:p>
          <a:p>
            <a:pPr>
              <a:lnSpc>
                <a:spcPct val="120000"/>
              </a:lnSpc>
            </a:pPr>
            <a:r>
              <a:rPr lang="en-IN" sz="2200" dirty="0" smtClean="0"/>
              <a:t>CIN  (≥25%  or ≥0.5 mg/</a:t>
            </a:r>
            <a:r>
              <a:rPr lang="en-IN" sz="2200" dirty="0" err="1" smtClean="0"/>
              <a:t>dL</a:t>
            </a:r>
            <a:r>
              <a:rPr lang="en-IN" sz="2200" dirty="0" smtClean="0"/>
              <a:t> ) </a:t>
            </a:r>
          </a:p>
          <a:p>
            <a:pPr lvl="1">
              <a:lnSpc>
                <a:spcPct val="120000"/>
              </a:lnSpc>
            </a:pPr>
            <a:r>
              <a:rPr lang="en-IN" sz="2200" dirty="0" smtClean="0">
                <a:solidFill>
                  <a:srgbClr val="FF0000"/>
                </a:solidFill>
              </a:rPr>
              <a:t>6 </a:t>
            </a:r>
            <a:r>
              <a:rPr lang="en-IN" sz="2200" dirty="0" err="1" smtClean="0">
                <a:solidFill>
                  <a:srgbClr val="FF0000"/>
                </a:solidFill>
              </a:rPr>
              <a:t>vs</a:t>
            </a:r>
            <a:r>
              <a:rPr lang="en-IN" sz="2200" dirty="0" smtClean="0">
                <a:solidFill>
                  <a:srgbClr val="FF0000"/>
                </a:solidFill>
              </a:rPr>
              <a:t> 20%         p = 0.03</a:t>
            </a:r>
          </a:p>
          <a:p>
            <a:pPr lvl="1">
              <a:lnSpc>
                <a:spcPct val="120000"/>
              </a:lnSpc>
            </a:pPr>
            <a:r>
              <a:rPr lang="en-IN" sz="2200" dirty="0" smtClean="0">
                <a:solidFill>
                  <a:srgbClr val="FF0000"/>
                </a:solidFill>
              </a:rPr>
              <a:t>OR 0.21</a:t>
            </a:r>
            <a:r>
              <a:rPr lang="en-IN" sz="2200" dirty="0" smtClean="0"/>
              <a:t>,   95% CI 0.07 – 0.57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868362"/>
          </a:xfrm>
        </p:spPr>
        <p:txBody>
          <a:bodyPr>
            <a:noAutofit/>
          </a:bodyPr>
          <a:lstStyle/>
          <a:p>
            <a:r>
              <a:rPr lang="en-IN" sz="3200" dirty="0" err="1" smtClean="0"/>
              <a:t>Atrial</a:t>
            </a:r>
            <a:r>
              <a:rPr lang="en-IN" sz="3200" dirty="0" smtClean="0"/>
              <a:t> </a:t>
            </a:r>
            <a:r>
              <a:rPr lang="en-IN" sz="3200" dirty="0" err="1" smtClean="0"/>
              <a:t>natriuretic</a:t>
            </a:r>
            <a:r>
              <a:rPr lang="en-IN" sz="3200" dirty="0" smtClean="0"/>
              <a:t> peptide : No benefit </a:t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r>
              <a:rPr lang="en-IN" dirty="0" err="1" smtClean="0"/>
              <a:t>Anaritide</a:t>
            </a:r>
            <a:r>
              <a:rPr lang="en-IN" dirty="0" smtClean="0"/>
              <a:t> - Beneficial in animal models of contrast nephropathy</a:t>
            </a:r>
          </a:p>
          <a:p>
            <a:endParaRPr lang="en-IN" dirty="0" smtClean="0"/>
          </a:p>
          <a:p>
            <a:pPr>
              <a:buNone/>
            </a:pPr>
            <a:r>
              <a:rPr lang="en-IN" dirty="0" smtClean="0"/>
              <a:t>	</a:t>
            </a:r>
            <a:r>
              <a:rPr lang="en-IN" sz="2600" dirty="0" err="1" smtClean="0">
                <a:solidFill>
                  <a:srgbClr val="0070C0"/>
                </a:solidFill>
              </a:rPr>
              <a:t>Kurnik</a:t>
            </a:r>
            <a:r>
              <a:rPr lang="en-IN" sz="2600" dirty="0" smtClean="0">
                <a:solidFill>
                  <a:srgbClr val="0070C0"/>
                </a:solidFill>
              </a:rPr>
              <a:t> BR et al. Prospective study of </a:t>
            </a:r>
            <a:r>
              <a:rPr lang="en-IN" sz="2600" dirty="0" err="1" smtClean="0">
                <a:solidFill>
                  <a:srgbClr val="0070C0"/>
                </a:solidFill>
              </a:rPr>
              <a:t>atrial</a:t>
            </a:r>
            <a:r>
              <a:rPr lang="en-IN" sz="2600" dirty="0" smtClean="0">
                <a:solidFill>
                  <a:srgbClr val="0070C0"/>
                </a:solidFill>
              </a:rPr>
              <a:t> </a:t>
            </a:r>
            <a:r>
              <a:rPr lang="en-IN" sz="2600" dirty="0" err="1" smtClean="0">
                <a:solidFill>
                  <a:srgbClr val="0070C0"/>
                </a:solidFill>
              </a:rPr>
              <a:t>natriuretic</a:t>
            </a:r>
            <a:r>
              <a:rPr lang="en-IN" sz="2600" dirty="0" smtClean="0">
                <a:solidFill>
                  <a:srgbClr val="0070C0"/>
                </a:solidFill>
              </a:rPr>
              <a:t> peptide for the prevention of </a:t>
            </a:r>
            <a:r>
              <a:rPr lang="en-IN" sz="2600" dirty="0" err="1" smtClean="0">
                <a:solidFill>
                  <a:srgbClr val="0070C0"/>
                </a:solidFill>
              </a:rPr>
              <a:t>radiocontrast</a:t>
            </a:r>
            <a:r>
              <a:rPr lang="en-IN" sz="2600" dirty="0" smtClean="0">
                <a:solidFill>
                  <a:srgbClr val="0070C0"/>
                </a:solidFill>
              </a:rPr>
              <a:t>-induced nephropathy. Am J Kidney </a:t>
            </a:r>
            <a:r>
              <a:rPr lang="en-IN" sz="2600" dirty="0" err="1" smtClean="0">
                <a:solidFill>
                  <a:srgbClr val="0070C0"/>
                </a:solidFill>
              </a:rPr>
              <a:t>Dis</a:t>
            </a:r>
            <a:r>
              <a:rPr lang="en-IN" sz="2600" dirty="0" smtClean="0">
                <a:solidFill>
                  <a:srgbClr val="0070C0"/>
                </a:solidFill>
              </a:rPr>
              <a:t> 1998</a:t>
            </a:r>
            <a:endParaRPr lang="en-IN" dirty="0" smtClean="0">
              <a:solidFill>
                <a:srgbClr val="0070C0"/>
              </a:solidFill>
            </a:endParaRPr>
          </a:p>
          <a:p>
            <a:pPr>
              <a:lnSpc>
                <a:spcPct val="170000"/>
              </a:lnSpc>
            </a:pPr>
            <a:r>
              <a:rPr lang="en-IN" dirty="0" smtClean="0"/>
              <a:t>Prospective, multicenter, double-blind, placebo-controlled RCT</a:t>
            </a:r>
          </a:p>
          <a:p>
            <a:pPr>
              <a:lnSpc>
                <a:spcPct val="170000"/>
              </a:lnSpc>
            </a:pPr>
            <a:r>
              <a:rPr lang="en-IN" dirty="0" smtClean="0"/>
              <a:t>247 patients </a:t>
            </a:r>
          </a:p>
          <a:p>
            <a:pPr>
              <a:lnSpc>
                <a:spcPct val="170000"/>
              </a:lnSpc>
            </a:pPr>
            <a:r>
              <a:rPr lang="en-IN" dirty="0" smtClean="0"/>
              <a:t>Serum </a:t>
            </a:r>
            <a:r>
              <a:rPr lang="en-IN" dirty="0" err="1" smtClean="0"/>
              <a:t>creatinine</a:t>
            </a:r>
            <a:r>
              <a:rPr lang="en-IN" dirty="0" smtClean="0"/>
              <a:t> &gt; 1.5 mg/dl</a:t>
            </a:r>
          </a:p>
          <a:p>
            <a:pPr>
              <a:lnSpc>
                <a:spcPct val="170000"/>
              </a:lnSpc>
            </a:pPr>
            <a:r>
              <a:rPr lang="en-IN" dirty="0" smtClean="0"/>
              <a:t>Placebo </a:t>
            </a:r>
            <a:r>
              <a:rPr lang="en-IN" dirty="0" err="1" smtClean="0"/>
              <a:t>vs</a:t>
            </a:r>
            <a:r>
              <a:rPr lang="en-IN" dirty="0" smtClean="0"/>
              <a:t> one of three iv doses of </a:t>
            </a:r>
            <a:r>
              <a:rPr lang="en-IN" dirty="0" err="1" smtClean="0"/>
              <a:t>anaritide</a:t>
            </a:r>
            <a:r>
              <a:rPr lang="en-IN" dirty="0" smtClean="0"/>
              <a:t> </a:t>
            </a:r>
          </a:p>
          <a:p>
            <a:pPr>
              <a:lnSpc>
                <a:spcPct val="170000"/>
              </a:lnSpc>
            </a:pPr>
            <a:r>
              <a:rPr lang="en-IN" dirty="0" smtClean="0"/>
              <a:t>30 </a:t>
            </a:r>
            <a:r>
              <a:rPr lang="en-IN" dirty="0" err="1" smtClean="0"/>
              <a:t>mins</a:t>
            </a:r>
            <a:r>
              <a:rPr lang="en-IN" dirty="0" smtClean="0"/>
              <a:t> before and continued for 30 </a:t>
            </a:r>
            <a:r>
              <a:rPr lang="en-IN" dirty="0" err="1" smtClean="0"/>
              <a:t>mins</a:t>
            </a:r>
            <a:r>
              <a:rPr lang="en-IN" dirty="0" smtClean="0"/>
              <a:t> after the procedure</a:t>
            </a:r>
          </a:p>
          <a:p>
            <a:pPr>
              <a:lnSpc>
                <a:spcPct val="170000"/>
              </a:lnSpc>
            </a:pPr>
            <a:r>
              <a:rPr lang="en-IN" dirty="0" smtClean="0">
                <a:solidFill>
                  <a:srgbClr val="FF0000"/>
                </a:solidFill>
              </a:rPr>
              <a:t>No benefit</a:t>
            </a:r>
            <a:r>
              <a:rPr lang="en-IN" dirty="0" smtClean="0"/>
              <a:t> was observed at any dose in all patient groups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Statins</a:t>
            </a:r>
            <a:r>
              <a:rPr lang="en-US" sz="3200" dirty="0" smtClean="0"/>
              <a:t> to prevent CIN  </a:t>
            </a:r>
            <a:endParaRPr lang="en-IN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362200"/>
          <a:ext cx="82296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13716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Study type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No. of pts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Khanal</a:t>
                      </a:r>
                      <a:r>
                        <a:rPr lang="en-US" dirty="0" smtClean="0"/>
                        <a:t> S et al</a:t>
                      </a:r>
                    </a:p>
                    <a:p>
                      <a:r>
                        <a:rPr lang="en-US" dirty="0" smtClean="0"/>
                        <a:t>Am J Med</a:t>
                      </a:r>
                      <a:r>
                        <a:rPr lang="en-US" baseline="0" dirty="0" smtClean="0"/>
                        <a:t> 2005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Registry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29,409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4.37 vs 5.93,      </a:t>
                      </a:r>
                      <a:r>
                        <a:rPr lang="sv-SE" sz="1800" i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 &lt; 0.0001</a:t>
                      </a:r>
                      <a:endParaRPr lang="en-IN" i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Lev EI et al. </a:t>
                      </a:r>
                    </a:p>
                    <a:p>
                      <a:r>
                        <a:rPr lang="en-IN" dirty="0" smtClean="0"/>
                        <a:t>Am J </a:t>
                      </a:r>
                      <a:r>
                        <a:rPr lang="en-IN" dirty="0" err="1" smtClean="0"/>
                        <a:t>Cardiol</a:t>
                      </a:r>
                      <a:r>
                        <a:rPr lang="en-IN" dirty="0" smtClean="0"/>
                        <a:t> 2009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Primary PCI registry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Statins</a:t>
                      </a:r>
                      <a:r>
                        <a:rPr lang="en-US" dirty="0" smtClean="0"/>
                        <a:t> significantly reduced CIN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Patti G et al</a:t>
                      </a:r>
                    </a:p>
                    <a:p>
                      <a:r>
                        <a:rPr lang="en-IN" dirty="0" smtClean="0"/>
                        <a:t>Am J </a:t>
                      </a:r>
                      <a:r>
                        <a:rPr lang="en-IN" dirty="0" err="1" smtClean="0"/>
                        <a:t>Cardiol</a:t>
                      </a:r>
                      <a:r>
                        <a:rPr lang="en-IN" dirty="0" smtClean="0"/>
                        <a:t> 2008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Prospective observational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 </a:t>
                      </a:r>
                      <a:r>
                        <a:rPr lang="en-US" dirty="0" err="1" smtClean="0"/>
                        <a:t>vs</a:t>
                      </a:r>
                      <a:r>
                        <a:rPr lang="en-US" dirty="0" smtClean="0"/>
                        <a:t> 27%,     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&lt; 0.0001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dirty="0" err="1" smtClean="0"/>
              <a:t>Statins</a:t>
            </a:r>
            <a:r>
              <a:rPr lang="en-IN" sz="3200" dirty="0" smtClean="0"/>
              <a:t> to prevent CIN : what RCTs revealed?</a:t>
            </a:r>
            <a:br>
              <a:rPr lang="en-IN" sz="3200" dirty="0" smtClean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/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Xinwei</a:t>
            </a:r>
            <a:r>
              <a:rPr lang="en-IN" sz="1800" dirty="0" smtClean="0">
                <a:solidFill>
                  <a:srgbClr val="0070C0"/>
                </a:solidFill>
              </a:rPr>
              <a:t> J et al. Comparison of usefulness of </a:t>
            </a:r>
            <a:r>
              <a:rPr lang="en-IN" sz="1800" dirty="0" err="1" smtClean="0">
                <a:solidFill>
                  <a:srgbClr val="0070C0"/>
                </a:solidFill>
              </a:rPr>
              <a:t>simvastatin</a:t>
            </a:r>
            <a:r>
              <a:rPr lang="en-IN" sz="1800" dirty="0" smtClean="0">
                <a:solidFill>
                  <a:srgbClr val="0070C0"/>
                </a:solidFill>
              </a:rPr>
              <a:t> 20 mg versus 80 mg in preventing contrast-induced nephropathy in patients with acute coronary syndrome undergoing </a:t>
            </a:r>
            <a:r>
              <a:rPr lang="en-IN" sz="1800" dirty="0" err="1" smtClean="0">
                <a:solidFill>
                  <a:srgbClr val="0070C0"/>
                </a:solidFill>
              </a:rPr>
              <a:t>percutaneous</a:t>
            </a:r>
            <a:r>
              <a:rPr lang="en-IN" sz="1800" dirty="0" smtClean="0">
                <a:solidFill>
                  <a:srgbClr val="0070C0"/>
                </a:solidFill>
              </a:rPr>
              <a:t> coronary intervention. Am J </a:t>
            </a:r>
            <a:r>
              <a:rPr lang="en-IN" sz="1800" dirty="0" err="1" smtClean="0">
                <a:solidFill>
                  <a:srgbClr val="0070C0"/>
                </a:solidFill>
              </a:rPr>
              <a:t>Cardiol</a:t>
            </a:r>
            <a:r>
              <a:rPr lang="en-IN" sz="1800" dirty="0" smtClean="0">
                <a:solidFill>
                  <a:srgbClr val="0070C0"/>
                </a:solidFill>
              </a:rPr>
              <a:t> 2009</a:t>
            </a:r>
          </a:p>
          <a:p>
            <a:pPr>
              <a:buNone/>
            </a:pPr>
            <a:endParaRPr lang="en-IN" sz="8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228 patients with ACS undergoing PCI</a:t>
            </a:r>
          </a:p>
          <a:p>
            <a:endParaRPr lang="en-IN" sz="800" dirty="0" smtClean="0"/>
          </a:p>
          <a:p>
            <a:r>
              <a:rPr lang="en-IN" sz="2000" dirty="0" err="1" smtClean="0"/>
              <a:t>Simvastatin</a:t>
            </a:r>
            <a:r>
              <a:rPr lang="en-IN" sz="2000" dirty="0" smtClean="0"/>
              <a:t> 20-mg  </a:t>
            </a:r>
            <a:r>
              <a:rPr lang="en-IN" sz="2000" dirty="0" err="1" smtClean="0"/>
              <a:t>vs</a:t>
            </a:r>
            <a:r>
              <a:rPr lang="en-IN" sz="2000" dirty="0" smtClean="0"/>
              <a:t> </a:t>
            </a:r>
            <a:r>
              <a:rPr lang="en-IN" sz="2000" dirty="0" err="1" smtClean="0"/>
              <a:t>simvastatin</a:t>
            </a:r>
            <a:r>
              <a:rPr lang="en-IN" sz="2000" dirty="0" smtClean="0"/>
              <a:t> 80-mg </a:t>
            </a:r>
          </a:p>
          <a:p>
            <a:endParaRPr lang="en-IN" sz="800" dirty="0" smtClean="0"/>
          </a:p>
          <a:p>
            <a:r>
              <a:rPr lang="en-IN" sz="2000" dirty="0" smtClean="0"/>
              <a:t>At 24 hrs :</a:t>
            </a:r>
          </a:p>
          <a:p>
            <a:pPr lvl="1"/>
            <a:r>
              <a:rPr lang="en-IN" sz="2000" dirty="0" smtClean="0"/>
              <a:t>Peak serum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:  S80 &lt;&lt; S20      </a:t>
            </a:r>
            <a:r>
              <a:rPr lang="en-IN" sz="2000" dirty="0" smtClean="0">
                <a:solidFill>
                  <a:srgbClr val="FF0000"/>
                </a:solidFill>
              </a:rPr>
              <a:t>p &lt;0.05 </a:t>
            </a:r>
          </a:p>
          <a:p>
            <a:pPr lvl="1"/>
            <a:r>
              <a:rPr lang="en-US" sz="2000" dirty="0" smtClean="0"/>
              <a:t>Lowest Cr. </a:t>
            </a:r>
            <a:r>
              <a:rPr lang="en-US" sz="2000" dirty="0" err="1" smtClean="0"/>
              <a:t>Cl</a:t>
            </a:r>
            <a:endParaRPr lang="en-US" sz="2000" dirty="0" smtClean="0"/>
          </a:p>
          <a:p>
            <a:pPr lvl="1"/>
            <a:endParaRPr lang="en-IN" sz="800" dirty="0" smtClean="0"/>
          </a:p>
          <a:p>
            <a:r>
              <a:rPr lang="en-IN" sz="2000" dirty="0" smtClean="0"/>
              <a:t>At 48 hrs, the </a:t>
            </a:r>
            <a:r>
              <a:rPr lang="en-IN" sz="2000" dirty="0" err="1" smtClean="0"/>
              <a:t>S.Cr</a:t>
            </a:r>
            <a:r>
              <a:rPr lang="en-IN" sz="2000" dirty="0" smtClean="0"/>
              <a:t> and Cr. clearance  returned to baseline in the S80 group, but not in the S20 group                                 </a:t>
            </a:r>
            <a:r>
              <a:rPr lang="en-IN" sz="2000" dirty="0" smtClean="0">
                <a:solidFill>
                  <a:srgbClr val="FF0000"/>
                </a:solidFill>
              </a:rPr>
              <a:t>p &lt;0.001</a:t>
            </a:r>
          </a:p>
          <a:p>
            <a:endParaRPr lang="en-IN" sz="800" dirty="0" smtClean="0">
              <a:solidFill>
                <a:srgbClr val="FF0000"/>
              </a:solidFill>
            </a:endParaRPr>
          </a:p>
          <a:p>
            <a:r>
              <a:rPr lang="en-IN" sz="2000" dirty="0" err="1" smtClean="0"/>
              <a:t>hsCRP</a:t>
            </a:r>
            <a:r>
              <a:rPr lang="en-IN" sz="2000" dirty="0" smtClean="0"/>
              <a:t>, P-</a:t>
            </a:r>
            <a:r>
              <a:rPr lang="en-IN" sz="2000" dirty="0" err="1" smtClean="0"/>
              <a:t>selectin</a:t>
            </a:r>
            <a:r>
              <a:rPr lang="en-IN" sz="2000" dirty="0" smtClean="0"/>
              <a:t>, ICAM-1 levels</a:t>
            </a:r>
          </a:p>
          <a:p>
            <a:pPr lvl="1"/>
            <a:r>
              <a:rPr lang="en-IN" sz="2000" dirty="0" smtClean="0"/>
              <a:t>S80 &lt;&lt;  S20 group                                      </a:t>
            </a:r>
            <a:r>
              <a:rPr lang="en-IN" sz="2000" dirty="0" smtClean="0">
                <a:solidFill>
                  <a:srgbClr val="FF0000"/>
                </a:solidFill>
              </a:rPr>
              <a:t>p &lt;0.001</a:t>
            </a:r>
            <a:endParaRPr lang="en-IN" sz="2000" dirty="0" smtClean="0"/>
          </a:p>
          <a:p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ARMYDA-CIN trial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Patti G et al. Short-term, high-dose </a:t>
            </a:r>
            <a:r>
              <a:rPr lang="en-IN" sz="1800" dirty="0" err="1" smtClean="0">
                <a:solidFill>
                  <a:srgbClr val="0070C0"/>
                </a:solidFill>
              </a:rPr>
              <a:t>Atorvastatin</a:t>
            </a:r>
            <a:r>
              <a:rPr lang="en-IN" sz="1800" dirty="0" smtClean="0">
                <a:solidFill>
                  <a:srgbClr val="0070C0"/>
                </a:solidFill>
              </a:rPr>
              <a:t> </a:t>
            </a:r>
            <a:r>
              <a:rPr lang="en-IN" sz="1800" dirty="0" err="1" smtClean="0">
                <a:solidFill>
                  <a:srgbClr val="0070C0"/>
                </a:solidFill>
              </a:rPr>
              <a:t>pretreatment</a:t>
            </a:r>
            <a:r>
              <a:rPr lang="en-IN" sz="1800" dirty="0" smtClean="0">
                <a:solidFill>
                  <a:srgbClr val="0070C0"/>
                </a:solidFill>
              </a:rPr>
              <a:t> to prevent CIN in patients with ACS undergoing PCI (from the </a:t>
            </a:r>
            <a:r>
              <a:rPr lang="en-IN" sz="1800" dirty="0" smtClean="0">
                <a:solidFill>
                  <a:srgbClr val="C00000"/>
                </a:solidFill>
              </a:rPr>
              <a:t>ARMYDA-CIN</a:t>
            </a:r>
            <a:r>
              <a:rPr lang="en-IN" sz="1800" dirty="0" smtClean="0">
                <a:solidFill>
                  <a:srgbClr val="0070C0"/>
                </a:solidFill>
              </a:rPr>
              <a:t> [</a:t>
            </a:r>
            <a:r>
              <a:rPr lang="en-IN" sz="1800" dirty="0" err="1" smtClean="0">
                <a:solidFill>
                  <a:srgbClr val="0070C0"/>
                </a:solidFill>
              </a:rPr>
              <a:t>atorvastatin</a:t>
            </a:r>
            <a:r>
              <a:rPr lang="en-IN" sz="1800" dirty="0" smtClean="0">
                <a:solidFill>
                  <a:srgbClr val="0070C0"/>
                </a:solidFill>
              </a:rPr>
              <a:t> for reduction of myocardial damage during angioplasty--contrast-induced nephropathy] trial. Am J </a:t>
            </a:r>
            <a:r>
              <a:rPr lang="en-IN" sz="1800" dirty="0" err="1" smtClean="0">
                <a:solidFill>
                  <a:srgbClr val="0070C0"/>
                </a:solidFill>
              </a:rPr>
              <a:t>Cardiol</a:t>
            </a:r>
            <a:r>
              <a:rPr lang="en-IN" sz="1800" dirty="0" smtClean="0">
                <a:solidFill>
                  <a:srgbClr val="0070C0"/>
                </a:solidFill>
              </a:rPr>
              <a:t> 2011</a:t>
            </a:r>
          </a:p>
          <a:p>
            <a:r>
              <a:rPr lang="en-IN" sz="2000" dirty="0" smtClean="0"/>
              <a:t>241  </a:t>
            </a:r>
            <a:r>
              <a:rPr lang="en-IN" sz="2000" dirty="0" err="1" smtClean="0"/>
              <a:t>Statin</a:t>
            </a:r>
            <a:r>
              <a:rPr lang="en-IN" sz="2000" dirty="0" smtClean="0"/>
              <a:t>-naive patients with ACS undergoing PCI</a:t>
            </a:r>
          </a:p>
          <a:p>
            <a:endParaRPr lang="en-IN" sz="900" dirty="0" smtClean="0"/>
          </a:p>
          <a:p>
            <a:r>
              <a:rPr lang="en-IN" sz="2000" dirty="0" err="1" smtClean="0"/>
              <a:t>Atorvastatin</a:t>
            </a:r>
            <a:r>
              <a:rPr lang="en-IN" sz="2000" dirty="0" smtClean="0"/>
              <a:t> </a:t>
            </a:r>
            <a:r>
              <a:rPr lang="en-IN" sz="2000" dirty="0" err="1" smtClean="0"/>
              <a:t>vs</a:t>
            </a:r>
            <a:r>
              <a:rPr lang="en-IN" sz="2000" dirty="0" smtClean="0"/>
              <a:t> placebo </a:t>
            </a:r>
          </a:p>
          <a:p>
            <a:endParaRPr lang="en-IN" sz="900" dirty="0" smtClean="0"/>
          </a:p>
          <a:p>
            <a:r>
              <a:rPr lang="en-IN" sz="2000" dirty="0" smtClean="0"/>
              <a:t>CIN : </a:t>
            </a:r>
          </a:p>
          <a:p>
            <a:pPr lvl="1"/>
            <a:r>
              <a:rPr lang="en-IN" sz="2000" dirty="0" smtClean="0"/>
              <a:t>5% </a:t>
            </a:r>
            <a:r>
              <a:rPr lang="en-IN" sz="2000" dirty="0" err="1" smtClean="0"/>
              <a:t>vs</a:t>
            </a:r>
            <a:r>
              <a:rPr lang="en-IN" sz="2000" dirty="0" smtClean="0"/>
              <a:t> 13.2% 					               </a:t>
            </a:r>
            <a:r>
              <a:rPr lang="en-IN" sz="2000" dirty="0" smtClean="0">
                <a:solidFill>
                  <a:srgbClr val="FF0000"/>
                </a:solidFill>
              </a:rPr>
              <a:t>p = 0.046</a:t>
            </a:r>
          </a:p>
          <a:p>
            <a:pPr lvl="1"/>
            <a:r>
              <a:rPr lang="en-IN" sz="2000" dirty="0" smtClean="0"/>
              <a:t>OR  0.34,      95%  CI  0.12 to 0.97   			               </a:t>
            </a:r>
            <a:r>
              <a:rPr lang="en-IN" sz="2000" dirty="0" smtClean="0">
                <a:solidFill>
                  <a:srgbClr val="FF0000"/>
                </a:solidFill>
              </a:rPr>
              <a:t>p = 0.043</a:t>
            </a:r>
          </a:p>
          <a:p>
            <a:r>
              <a:rPr lang="en-IN" sz="2000" dirty="0" err="1" smtClean="0"/>
              <a:t>Atorvastatin</a:t>
            </a:r>
            <a:r>
              <a:rPr lang="en-IN" sz="2000" dirty="0" smtClean="0"/>
              <a:t> group</a:t>
            </a:r>
          </a:p>
          <a:p>
            <a:pPr lvl="1"/>
            <a:r>
              <a:rPr lang="en-IN" sz="2000" dirty="0" err="1" smtClean="0"/>
              <a:t>Postprocedure</a:t>
            </a:r>
            <a:r>
              <a:rPr lang="en-IN" sz="2000" dirty="0" smtClean="0"/>
              <a:t> </a:t>
            </a:r>
            <a:r>
              <a:rPr lang="en-IN" sz="2000" dirty="0" err="1" smtClean="0"/>
              <a:t>S.Cr</a:t>
            </a:r>
            <a:r>
              <a:rPr lang="en-IN" sz="2000" dirty="0" smtClean="0"/>
              <a:t>     1.06 ± 0.35 </a:t>
            </a:r>
            <a:r>
              <a:rPr lang="en-IN" sz="2000" dirty="0" err="1" smtClean="0"/>
              <a:t>vs</a:t>
            </a:r>
            <a:r>
              <a:rPr lang="en-IN" sz="2000" dirty="0" smtClean="0"/>
              <a:t> 1.12 ± 0.27 mg/dl                       </a:t>
            </a:r>
            <a:r>
              <a:rPr lang="en-IN" sz="2000" dirty="0" smtClean="0">
                <a:solidFill>
                  <a:srgbClr val="FF0000"/>
                </a:solidFill>
              </a:rPr>
              <a:t>p = 0.01</a:t>
            </a:r>
          </a:p>
          <a:p>
            <a:pPr lvl="1"/>
            <a:r>
              <a:rPr lang="en-IN" sz="2000" dirty="0" err="1" smtClean="0"/>
              <a:t>Creatinine</a:t>
            </a:r>
            <a:r>
              <a:rPr lang="en-IN" sz="2000" dirty="0" smtClean="0"/>
              <a:t> clearance   80.1 ± 32.2 </a:t>
            </a:r>
            <a:r>
              <a:rPr lang="en-IN" sz="2000" dirty="0" err="1" smtClean="0"/>
              <a:t>vs</a:t>
            </a:r>
            <a:r>
              <a:rPr lang="en-IN" sz="2000" dirty="0" smtClean="0"/>
              <a:t> 72.0 ± 26.6 ml/min                    </a:t>
            </a:r>
            <a:r>
              <a:rPr lang="en-IN" sz="2000" dirty="0" smtClean="0">
                <a:solidFill>
                  <a:srgbClr val="FF0000"/>
                </a:solidFill>
              </a:rPr>
              <a:t>p = 0.034</a:t>
            </a:r>
          </a:p>
          <a:p>
            <a:pPr lvl="1"/>
            <a:r>
              <a:rPr lang="en-IN" sz="2000" dirty="0" smtClean="0"/>
              <a:t>Peak CRP levels post intervention  8.4 ± 10.5 </a:t>
            </a:r>
            <a:r>
              <a:rPr lang="en-IN" sz="2000" dirty="0" err="1" smtClean="0"/>
              <a:t>vs</a:t>
            </a:r>
            <a:r>
              <a:rPr lang="en-IN" sz="2000" dirty="0" smtClean="0"/>
              <a:t> 13.1 ± 20.8 mg/l     </a:t>
            </a:r>
            <a:r>
              <a:rPr lang="en-IN" sz="2000" dirty="0" smtClean="0">
                <a:solidFill>
                  <a:srgbClr val="FF0000"/>
                </a:solidFill>
              </a:rPr>
              <a:t>p = 0.01</a:t>
            </a:r>
          </a:p>
          <a:p>
            <a:pPr lvl="1"/>
            <a:r>
              <a:rPr lang="en-IN" sz="2000" dirty="0" smtClean="0"/>
              <a:t>Shorter hospital stay				                </a:t>
            </a:r>
            <a:r>
              <a:rPr lang="en-IN" sz="2000" dirty="0" smtClean="0">
                <a:solidFill>
                  <a:srgbClr val="FF0000"/>
                </a:solidFill>
              </a:rPr>
              <a:t>p = 0.007</a:t>
            </a:r>
          </a:p>
          <a:p>
            <a:endParaRPr lang="en-IN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733800"/>
            <a:ext cx="4572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43000" y="5181600"/>
            <a:ext cx="1905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000" y="5486400"/>
            <a:ext cx="20574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589597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0" y="1219200"/>
            <a:ext cx="9144000" cy="563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667000"/>
            <a:ext cx="6858000" cy="2162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Statins</a:t>
            </a:r>
            <a:r>
              <a:rPr lang="en-US" sz="3600" dirty="0" smtClean="0"/>
              <a:t> prevent CIN in CKD ?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IN" dirty="0" smtClean="0">
                <a:solidFill>
                  <a:srgbClr val="0070C0"/>
                </a:solidFill>
              </a:rPr>
              <a:t>	</a:t>
            </a:r>
            <a:r>
              <a:rPr lang="en-IN" dirty="0" err="1" smtClean="0">
                <a:solidFill>
                  <a:srgbClr val="0070C0"/>
                </a:solidFill>
              </a:rPr>
              <a:t>Toso</a:t>
            </a:r>
            <a:r>
              <a:rPr lang="en-IN" dirty="0" smtClean="0">
                <a:solidFill>
                  <a:srgbClr val="0070C0"/>
                </a:solidFill>
              </a:rPr>
              <a:t> A et al. Usefulness of </a:t>
            </a:r>
            <a:r>
              <a:rPr lang="en-IN" dirty="0" err="1" smtClean="0">
                <a:solidFill>
                  <a:srgbClr val="0070C0"/>
                </a:solidFill>
              </a:rPr>
              <a:t>atorvastatin</a:t>
            </a:r>
            <a:r>
              <a:rPr lang="en-IN" dirty="0" smtClean="0">
                <a:solidFill>
                  <a:srgbClr val="0070C0"/>
                </a:solidFill>
              </a:rPr>
              <a:t> (80 mg) in prevention of contrast-induced nephropathy in patients with chronic renal disease. Am J </a:t>
            </a:r>
            <a:r>
              <a:rPr lang="en-IN" dirty="0" err="1" smtClean="0">
                <a:solidFill>
                  <a:srgbClr val="0070C0"/>
                </a:solidFill>
              </a:rPr>
              <a:t>Cardiol</a:t>
            </a:r>
            <a:r>
              <a:rPr lang="en-IN" dirty="0" smtClean="0">
                <a:solidFill>
                  <a:srgbClr val="0070C0"/>
                </a:solidFill>
              </a:rPr>
              <a:t> 2010</a:t>
            </a:r>
          </a:p>
          <a:p>
            <a:endParaRPr lang="en-IN" sz="1500" dirty="0" smtClean="0"/>
          </a:p>
          <a:p>
            <a:r>
              <a:rPr lang="en-IN" sz="3600" dirty="0" smtClean="0"/>
              <a:t>Single-</a:t>
            </a:r>
            <a:r>
              <a:rPr lang="en-IN" sz="3600" dirty="0" err="1" smtClean="0"/>
              <a:t>center</a:t>
            </a:r>
            <a:r>
              <a:rPr lang="en-IN" sz="3600" dirty="0" smtClean="0"/>
              <a:t> RCT</a:t>
            </a:r>
          </a:p>
          <a:p>
            <a:endParaRPr lang="en-IN" sz="1500" dirty="0" smtClean="0"/>
          </a:p>
          <a:p>
            <a:r>
              <a:rPr lang="en-IN" sz="3600" dirty="0" smtClean="0"/>
              <a:t>304 patients with baseline Cr. </a:t>
            </a:r>
            <a:r>
              <a:rPr lang="en-IN" sz="3600" dirty="0" err="1" smtClean="0"/>
              <a:t>Cl</a:t>
            </a:r>
            <a:r>
              <a:rPr lang="en-IN" sz="3600" dirty="0" smtClean="0"/>
              <a:t>  &lt;60 ml/min</a:t>
            </a:r>
          </a:p>
          <a:p>
            <a:endParaRPr lang="en-IN" sz="1500" dirty="0" smtClean="0"/>
          </a:p>
          <a:p>
            <a:r>
              <a:rPr lang="en-IN" sz="3600" dirty="0" err="1" smtClean="0"/>
              <a:t>Atorvastatin</a:t>
            </a:r>
            <a:r>
              <a:rPr lang="en-IN" sz="3600" dirty="0" smtClean="0"/>
              <a:t> 80 mg/day </a:t>
            </a:r>
            <a:r>
              <a:rPr lang="en-IN" sz="3600" dirty="0" err="1" smtClean="0"/>
              <a:t>vs</a:t>
            </a:r>
            <a:r>
              <a:rPr lang="en-IN" sz="3600" dirty="0" smtClean="0"/>
              <a:t> placebo (48 hrs before and 48 hrs after)</a:t>
            </a:r>
          </a:p>
          <a:p>
            <a:endParaRPr lang="en-IN" sz="1500" dirty="0" smtClean="0"/>
          </a:p>
          <a:p>
            <a:r>
              <a:rPr lang="en-IN" sz="3600" dirty="0" smtClean="0"/>
              <a:t>All received iv saline hydration and oral NAC 1,200 mg BD</a:t>
            </a:r>
          </a:p>
          <a:p>
            <a:endParaRPr lang="en-IN" sz="1500" dirty="0" smtClean="0"/>
          </a:p>
          <a:p>
            <a:r>
              <a:rPr lang="en-IN" sz="3600" dirty="0" smtClean="0"/>
              <a:t>CIN : </a:t>
            </a:r>
          </a:p>
          <a:p>
            <a:pPr lvl="1"/>
            <a:r>
              <a:rPr lang="en-IN" sz="3600" dirty="0" smtClean="0"/>
              <a:t>10% </a:t>
            </a:r>
            <a:r>
              <a:rPr lang="en-IN" sz="3600" dirty="0" err="1" smtClean="0"/>
              <a:t>vs</a:t>
            </a:r>
            <a:r>
              <a:rPr lang="en-IN" sz="3600" dirty="0" smtClean="0"/>
              <a:t> 11%                                                         </a:t>
            </a:r>
            <a:r>
              <a:rPr lang="en-IN" sz="3600" dirty="0" smtClean="0">
                <a:solidFill>
                  <a:srgbClr val="FF0000"/>
                </a:solidFill>
              </a:rPr>
              <a:t>p = 0.86</a:t>
            </a:r>
          </a:p>
          <a:p>
            <a:pPr lvl="1"/>
            <a:endParaRPr lang="en-IN" sz="1500" dirty="0" smtClean="0">
              <a:solidFill>
                <a:srgbClr val="FF0000"/>
              </a:solidFill>
            </a:endParaRPr>
          </a:p>
          <a:p>
            <a:r>
              <a:rPr lang="en-IN" sz="3600" dirty="0" smtClean="0"/>
              <a:t>Mean increase in </a:t>
            </a:r>
            <a:r>
              <a:rPr lang="en-IN" sz="3600" dirty="0" err="1" smtClean="0"/>
              <a:t>creatinine</a:t>
            </a:r>
            <a:r>
              <a:rPr lang="en-IN" sz="3600" dirty="0" smtClean="0"/>
              <a:t> :</a:t>
            </a:r>
          </a:p>
          <a:p>
            <a:pPr lvl="1"/>
            <a:r>
              <a:rPr lang="en-IN" sz="3600" dirty="0" smtClean="0"/>
              <a:t>0.72 ± 0.26 mg/dl  </a:t>
            </a:r>
            <a:r>
              <a:rPr lang="en-IN" sz="3600" dirty="0" err="1" smtClean="0"/>
              <a:t>vs</a:t>
            </a:r>
            <a:r>
              <a:rPr lang="en-IN" sz="3600" dirty="0" smtClean="0"/>
              <a:t>  0.59  ± 0.17                  </a:t>
            </a:r>
            <a:r>
              <a:rPr lang="en-IN" sz="3600" dirty="0" smtClean="0">
                <a:solidFill>
                  <a:srgbClr val="FF0000"/>
                </a:solidFill>
              </a:rPr>
              <a:t>p = 0.31</a:t>
            </a:r>
          </a:p>
          <a:p>
            <a:pPr lvl="1"/>
            <a:endParaRPr lang="en-IN" sz="1500" dirty="0" smtClean="0">
              <a:solidFill>
                <a:srgbClr val="FF0000"/>
              </a:solidFill>
            </a:endParaRPr>
          </a:p>
          <a:p>
            <a:r>
              <a:rPr lang="en-IN" sz="3600" dirty="0" smtClean="0"/>
              <a:t>Persistent kidney injury :  (1m ↑ from baseline </a:t>
            </a:r>
            <a:r>
              <a:rPr lang="en-IN" sz="3600" dirty="0" err="1" smtClean="0"/>
              <a:t>creatinine</a:t>
            </a:r>
            <a:r>
              <a:rPr lang="en-IN" sz="3600" dirty="0" smtClean="0"/>
              <a:t> ≥ 25%)</a:t>
            </a:r>
          </a:p>
          <a:p>
            <a:pPr lvl="1"/>
            <a:r>
              <a:rPr lang="en-IN" sz="3600" dirty="0" smtClean="0"/>
              <a:t> 31% </a:t>
            </a:r>
            <a:r>
              <a:rPr lang="en-IN" sz="3600" dirty="0" err="1" smtClean="0"/>
              <a:t>vs</a:t>
            </a:r>
            <a:r>
              <a:rPr lang="en-IN" sz="3600" dirty="0" smtClean="0"/>
              <a:t> 30%                                                         </a:t>
            </a:r>
            <a:r>
              <a:rPr lang="en-IN" sz="3600" dirty="0" smtClean="0">
                <a:solidFill>
                  <a:srgbClr val="FF0000"/>
                </a:solidFill>
              </a:rPr>
              <a:t>p = 0.58</a:t>
            </a:r>
          </a:p>
          <a:p>
            <a:endParaRPr lang="en-IN" sz="1500" dirty="0" smtClean="0">
              <a:solidFill>
                <a:srgbClr val="C00000"/>
              </a:solidFill>
            </a:endParaRPr>
          </a:p>
          <a:p>
            <a:r>
              <a:rPr lang="en-IN" sz="3600" dirty="0" smtClean="0">
                <a:solidFill>
                  <a:srgbClr val="C00000"/>
                </a:solidFill>
              </a:rPr>
              <a:t>No benefit over  iv hydration and oral NAC in  pre-existing CKD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3962400"/>
            <a:ext cx="457200" cy="2286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838200" y="4648200"/>
            <a:ext cx="28956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838200" y="5410200"/>
            <a:ext cx="24384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High-dose </a:t>
            </a:r>
            <a:r>
              <a:rPr lang="en-IN" sz="3600" dirty="0" err="1" smtClean="0"/>
              <a:t>statin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High-Dose </a:t>
            </a:r>
            <a:r>
              <a:rPr lang="en-IN" sz="2000" dirty="0" err="1" smtClean="0">
                <a:solidFill>
                  <a:srgbClr val="0070C0"/>
                </a:solidFill>
              </a:rPr>
              <a:t>Statin</a:t>
            </a:r>
            <a:r>
              <a:rPr lang="en-IN" sz="2000" dirty="0" smtClean="0">
                <a:solidFill>
                  <a:srgbClr val="0070C0"/>
                </a:solidFill>
              </a:rPr>
              <a:t> </a:t>
            </a:r>
            <a:r>
              <a:rPr lang="en-IN" sz="2000" dirty="0" err="1" smtClean="0">
                <a:solidFill>
                  <a:srgbClr val="0070C0"/>
                </a:solidFill>
              </a:rPr>
              <a:t>Pretreatment</a:t>
            </a:r>
            <a:r>
              <a:rPr lang="en-IN" sz="2000" dirty="0" smtClean="0">
                <a:solidFill>
                  <a:srgbClr val="0070C0"/>
                </a:solidFill>
              </a:rPr>
              <a:t> for the Prevention of Contrast-Induced Nephropathy: A Meta-analysis 2011</a:t>
            </a:r>
          </a:p>
          <a:p>
            <a:r>
              <a:rPr lang="en-IN" sz="2000" dirty="0" smtClean="0"/>
              <a:t>8 trials</a:t>
            </a:r>
          </a:p>
          <a:p>
            <a:r>
              <a:rPr lang="en-IN" sz="2000" dirty="0" smtClean="0"/>
              <a:t>1423 patients </a:t>
            </a:r>
          </a:p>
          <a:p>
            <a:r>
              <a:rPr lang="en-IN" sz="2000" dirty="0" smtClean="0"/>
              <a:t>Pooled analyses</a:t>
            </a:r>
          </a:p>
          <a:p>
            <a:r>
              <a:rPr lang="en-IN" sz="2000" dirty="0" smtClean="0"/>
              <a:t>Short-term high-dose </a:t>
            </a:r>
            <a:r>
              <a:rPr lang="en-IN" sz="2000" dirty="0" err="1" smtClean="0"/>
              <a:t>statin</a:t>
            </a:r>
            <a:r>
              <a:rPr lang="en-IN" sz="2000" dirty="0" smtClean="0"/>
              <a:t>  </a:t>
            </a:r>
          </a:p>
          <a:p>
            <a:pPr lvl="1"/>
            <a:r>
              <a:rPr lang="en-IN" sz="2000" dirty="0" smtClean="0"/>
              <a:t>↓ CIN (RR 0.51, 95% CI, 0.34-0.77)                                        </a:t>
            </a:r>
            <a:r>
              <a:rPr lang="en-IN" sz="2000" dirty="0" smtClean="0">
                <a:solidFill>
                  <a:srgbClr val="FF0000"/>
                </a:solidFill>
              </a:rPr>
              <a:t> P = 0.001</a:t>
            </a:r>
          </a:p>
          <a:p>
            <a:pPr lvl="1"/>
            <a:r>
              <a:rPr lang="en-IN" sz="2000" dirty="0" smtClean="0"/>
              <a:t>↓ 48-hr </a:t>
            </a:r>
            <a:r>
              <a:rPr lang="en-IN" sz="2000" dirty="0" err="1" smtClean="0"/>
              <a:t>S.Cr</a:t>
            </a:r>
            <a:r>
              <a:rPr lang="en-IN" sz="2000" dirty="0" smtClean="0"/>
              <a:t> (SMD –0.07 mg/</a:t>
            </a:r>
            <a:r>
              <a:rPr lang="en-IN" sz="2000" dirty="0" err="1" smtClean="0"/>
              <a:t>dL</a:t>
            </a:r>
            <a:r>
              <a:rPr lang="en-IN" sz="2000" dirty="0" smtClean="0"/>
              <a:t>; 95% CI, –0.11 to –0.04 mg/</a:t>
            </a:r>
            <a:r>
              <a:rPr lang="en-IN" sz="2000" dirty="0" err="1" smtClean="0"/>
              <a:t>dL</a:t>
            </a:r>
            <a:r>
              <a:rPr lang="en-IN" sz="2000" dirty="0" smtClean="0"/>
              <a:t>)                                                                                          </a:t>
            </a:r>
            <a:r>
              <a:rPr lang="en-IN" sz="2000" dirty="0" smtClean="0">
                <a:solidFill>
                  <a:srgbClr val="FF0000"/>
                </a:solidFill>
              </a:rPr>
              <a:t>P &lt; 0.00001</a:t>
            </a:r>
          </a:p>
          <a:p>
            <a:r>
              <a:rPr lang="en-IN" sz="2000" dirty="0" smtClean="0"/>
              <a:t>Subgroup analysis :      </a:t>
            </a:r>
          </a:p>
          <a:p>
            <a:pPr lvl="1"/>
            <a:r>
              <a:rPr lang="en-IN" sz="2000" dirty="0" err="1" smtClean="0"/>
              <a:t>Statin</a:t>
            </a:r>
            <a:r>
              <a:rPr lang="en-IN" sz="2000" dirty="0" smtClean="0"/>
              <a:t> </a:t>
            </a:r>
            <a:r>
              <a:rPr lang="en-IN" sz="2000" dirty="0" err="1" smtClean="0"/>
              <a:t>pretreatment</a:t>
            </a:r>
            <a:r>
              <a:rPr lang="en-IN" sz="2000" dirty="0" smtClean="0"/>
              <a:t>: No decrease in CIN in </a:t>
            </a:r>
            <a:r>
              <a:rPr lang="en-IN" sz="2000" dirty="0" err="1" smtClean="0"/>
              <a:t>preexisting</a:t>
            </a:r>
            <a:r>
              <a:rPr lang="en-IN" sz="2000" dirty="0" smtClean="0"/>
              <a:t> renal impairment (RR 0.90; 95% CI, 0.49-1.65)                               </a:t>
            </a:r>
            <a:r>
              <a:rPr lang="en-IN" sz="2000" dirty="0" smtClean="0">
                <a:solidFill>
                  <a:srgbClr val="FF0000"/>
                </a:solidFill>
              </a:rPr>
              <a:t>P = 0.73</a:t>
            </a:r>
          </a:p>
          <a:p>
            <a:endParaRPr lang="en-IN" sz="2000" dirty="0"/>
          </a:p>
        </p:txBody>
      </p:sp>
      <p:sp>
        <p:nvSpPr>
          <p:cNvPr id="4" name="Rectangle 3"/>
          <p:cNvSpPr/>
          <p:nvPr/>
        </p:nvSpPr>
        <p:spPr>
          <a:xfrm>
            <a:off x="7086600" y="5410200"/>
            <a:ext cx="1066800" cy="3810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Summary </a:t>
            </a:r>
          </a:p>
          <a:p>
            <a:pPr>
              <a:buNone/>
            </a:pPr>
            <a:endParaRPr lang="en-IN" sz="2400" dirty="0" smtClean="0"/>
          </a:p>
          <a:p>
            <a:r>
              <a:rPr lang="en-IN" sz="2400" dirty="0" smtClean="0"/>
              <a:t>Conflicting and insufficient data to recommend initiation of </a:t>
            </a:r>
            <a:r>
              <a:rPr lang="en-IN" sz="2400" dirty="0" err="1" smtClean="0"/>
              <a:t>statin</a:t>
            </a:r>
            <a:r>
              <a:rPr lang="en-IN" sz="2400" dirty="0" smtClean="0"/>
              <a:t> therapy for the prevention of CIN</a:t>
            </a:r>
          </a:p>
          <a:p>
            <a:endParaRPr lang="en-IN" sz="2400" dirty="0" smtClean="0"/>
          </a:p>
          <a:p>
            <a:r>
              <a:rPr lang="en-IN" sz="2400" dirty="0" err="1" smtClean="0"/>
              <a:t>Statins</a:t>
            </a:r>
            <a:r>
              <a:rPr lang="en-IN" sz="2400" dirty="0" smtClean="0"/>
              <a:t> merit further study for the prevention of CIN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            Role of contrast agents?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IN" sz="4000" dirty="0" smtClean="0"/>
              <a:t>Ascorbic acid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r>
              <a:rPr lang="en-IN" sz="2000" dirty="0" smtClean="0"/>
              <a:t>↓ renal damage in experimental models of ischemic or toxic injury</a:t>
            </a:r>
          </a:p>
          <a:p>
            <a:pPr>
              <a:buNone/>
            </a:pPr>
            <a:r>
              <a:rPr lang="en-IN" sz="18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Spargias</a:t>
            </a:r>
            <a:r>
              <a:rPr lang="en-IN" sz="1800" dirty="0" smtClean="0">
                <a:solidFill>
                  <a:srgbClr val="0070C0"/>
                </a:solidFill>
              </a:rPr>
              <a:t> K et al. Ascorbic acid prevents contrast-mediated nephropathy in patients with renal dysfunction undergoing CAG or intervention. Circulation 2004</a:t>
            </a:r>
          </a:p>
          <a:p>
            <a:pPr>
              <a:buNone/>
            </a:pPr>
            <a:endParaRPr lang="en-IN" sz="800" dirty="0" smtClean="0">
              <a:solidFill>
                <a:srgbClr val="0070C0"/>
              </a:solidFill>
            </a:endParaRPr>
          </a:p>
          <a:p>
            <a:r>
              <a:rPr lang="en-IN" sz="2000" dirty="0" smtClean="0"/>
              <a:t>Double-blind, RCT</a:t>
            </a:r>
          </a:p>
          <a:p>
            <a:r>
              <a:rPr lang="en-IN" sz="2000" dirty="0" smtClean="0"/>
              <a:t>231 patients with </a:t>
            </a:r>
            <a:r>
              <a:rPr lang="en-IN" sz="2000" dirty="0" err="1" smtClean="0"/>
              <a:t>S.Cr</a:t>
            </a:r>
            <a:r>
              <a:rPr lang="en-IN" sz="2000" dirty="0" smtClean="0"/>
              <a:t>   ≥  1.2 mg/</a:t>
            </a:r>
            <a:r>
              <a:rPr lang="en-IN" sz="2000" dirty="0" err="1" smtClean="0"/>
              <a:t>dL</a:t>
            </a:r>
            <a:r>
              <a:rPr lang="en-IN" sz="2000" dirty="0" smtClean="0"/>
              <a:t> awaiting CAG/PCI</a:t>
            </a:r>
          </a:p>
          <a:p>
            <a:r>
              <a:rPr lang="en-IN" sz="2000" dirty="0" smtClean="0"/>
              <a:t>Ascorbic acid </a:t>
            </a:r>
            <a:r>
              <a:rPr lang="en-IN" sz="2000" dirty="0" err="1" smtClean="0"/>
              <a:t>vs</a:t>
            </a:r>
            <a:r>
              <a:rPr lang="en-IN" sz="2000" dirty="0" smtClean="0"/>
              <a:t> placebo</a:t>
            </a:r>
          </a:p>
          <a:p>
            <a:r>
              <a:rPr lang="en-IN" sz="2000" dirty="0" smtClean="0"/>
              <a:t>Ascorbic acid : 3 g PO 2 hrs before and 2 g BD X 1d post procedure</a:t>
            </a:r>
          </a:p>
          <a:p>
            <a:endParaRPr lang="en-IN" sz="800" dirty="0" smtClean="0"/>
          </a:p>
          <a:p>
            <a:r>
              <a:rPr lang="en-IN" sz="2000" dirty="0" smtClean="0"/>
              <a:t>CIN</a:t>
            </a:r>
          </a:p>
          <a:p>
            <a:pPr lvl="1"/>
            <a:r>
              <a:rPr lang="en-IN" sz="2000" dirty="0" smtClean="0"/>
              <a:t>9% </a:t>
            </a:r>
            <a:r>
              <a:rPr lang="en-IN" sz="2000" dirty="0" err="1" smtClean="0"/>
              <a:t>vs</a:t>
            </a:r>
            <a:r>
              <a:rPr lang="en-IN" sz="2000" dirty="0" smtClean="0"/>
              <a:t> 20%  OR 0.38; 95%  CI 0.17 to 0.85)                                 </a:t>
            </a:r>
            <a:r>
              <a:rPr lang="en-IN" sz="2000" dirty="0" smtClean="0">
                <a:solidFill>
                  <a:srgbClr val="FF0000"/>
                </a:solidFill>
              </a:rPr>
              <a:t>P=0.02 </a:t>
            </a:r>
          </a:p>
          <a:p>
            <a:pPr lvl="1"/>
            <a:endParaRPr lang="en-IN" sz="800" dirty="0" smtClean="0">
              <a:solidFill>
                <a:srgbClr val="FF0000"/>
              </a:solidFill>
            </a:endParaRPr>
          </a:p>
          <a:p>
            <a:r>
              <a:rPr lang="en-IN" sz="2000" dirty="0" smtClean="0"/>
              <a:t>Mean </a:t>
            </a:r>
            <a:r>
              <a:rPr lang="en-IN" sz="2000" dirty="0" err="1" smtClean="0"/>
              <a:t>S.Cr</a:t>
            </a:r>
            <a:endParaRPr lang="en-IN" sz="2000" dirty="0" smtClean="0"/>
          </a:p>
          <a:p>
            <a:pPr lvl="1"/>
            <a:r>
              <a:rPr lang="en-IN" sz="2000" dirty="0" smtClean="0"/>
              <a:t>placebo group 1.36 ± 0.50 →  1.50 ±  0.54 mg/</a:t>
            </a:r>
            <a:r>
              <a:rPr lang="en-IN" sz="2000" dirty="0" err="1" smtClean="0"/>
              <a:t>dL</a:t>
            </a:r>
            <a:r>
              <a:rPr lang="en-IN" sz="2000" dirty="0" smtClean="0"/>
              <a:t>                   </a:t>
            </a:r>
            <a:r>
              <a:rPr lang="en-IN" sz="2000" dirty="0" smtClean="0">
                <a:solidFill>
                  <a:srgbClr val="FF0000"/>
                </a:solidFill>
              </a:rPr>
              <a:t>P&lt;0.001</a:t>
            </a:r>
          </a:p>
          <a:p>
            <a:pPr lvl="1"/>
            <a:r>
              <a:rPr lang="en-IN" sz="2000" dirty="0" smtClean="0"/>
              <a:t>ascorbic acid group 1.46 ± 0.52   → 1.52 ± 0.64 mg/</a:t>
            </a:r>
            <a:r>
              <a:rPr lang="en-IN" sz="2000" dirty="0" err="1" smtClean="0"/>
              <a:t>dL</a:t>
            </a:r>
            <a:r>
              <a:rPr lang="en-IN" sz="2000" dirty="0" smtClean="0"/>
              <a:t>          </a:t>
            </a:r>
            <a:r>
              <a:rPr lang="en-IN" sz="2000" dirty="0" smtClean="0">
                <a:solidFill>
                  <a:srgbClr val="FF0000"/>
                </a:solidFill>
              </a:rPr>
              <a:t>P=0.07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REMEDIAL trial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>
                <a:solidFill>
                  <a:srgbClr val="0070C0"/>
                </a:solidFill>
              </a:rPr>
              <a:t>	</a:t>
            </a:r>
            <a:r>
              <a:rPr lang="en-IN" sz="1800" dirty="0" err="1" smtClean="0">
                <a:solidFill>
                  <a:srgbClr val="0070C0"/>
                </a:solidFill>
              </a:rPr>
              <a:t>Briguori</a:t>
            </a:r>
            <a:r>
              <a:rPr lang="en-IN" sz="1800" dirty="0" smtClean="0">
                <a:solidFill>
                  <a:srgbClr val="0070C0"/>
                </a:solidFill>
              </a:rPr>
              <a:t> C et al. Renal Insufficiency Following Contrast Media Administration Trial (REMEDIAL): a randomized comparison of 3 preventive strategies. Circulation 2007</a:t>
            </a:r>
            <a:endParaRPr lang="en-IN" sz="2000" dirty="0" smtClean="0">
              <a:solidFill>
                <a:srgbClr val="0070C0"/>
              </a:solidFill>
            </a:endParaRPr>
          </a:p>
          <a:p>
            <a:endParaRPr lang="en-IN" sz="800" dirty="0" smtClean="0"/>
          </a:p>
          <a:p>
            <a:r>
              <a:rPr lang="en-IN" sz="2000" dirty="0" smtClean="0"/>
              <a:t>326 patients with CKD</a:t>
            </a:r>
          </a:p>
          <a:p>
            <a:endParaRPr lang="en-IN" sz="800" dirty="0" smtClean="0"/>
          </a:p>
          <a:p>
            <a:r>
              <a:rPr lang="en-IN" sz="2000" dirty="0" smtClean="0"/>
              <a:t> S.cr ≥ 2.0 mg/</a:t>
            </a:r>
            <a:r>
              <a:rPr lang="en-IN" sz="2000" dirty="0" err="1" smtClean="0"/>
              <a:t>dL</a:t>
            </a:r>
            <a:r>
              <a:rPr lang="en-IN" sz="2000" dirty="0" smtClean="0"/>
              <a:t> and/or </a:t>
            </a:r>
            <a:r>
              <a:rPr lang="en-IN" sz="2000" dirty="0" err="1" smtClean="0"/>
              <a:t>eGFR</a:t>
            </a:r>
            <a:r>
              <a:rPr lang="en-IN" sz="2000" dirty="0" smtClean="0"/>
              <a:t> &lt; 40 ml/ min/1.73 m</a:t>
            </a:r>
            <a:r>
              <a:rPr lang="en-IN" sz="2000" baseline="30000" dirty="0" smtClean="0"/>
              <a:t>2</a:t>
            </a:r>
          </a:p>
          <a:p>
            <a:endParaRPr lang="en-IN" sz="800" dirty="0" smtClean="0"/>
          </a:p>
          <a:p>
            <a:r>
              <a:rPr lang="en-IN" sz="2000" dirty="0" smtClean="0"/>
              <a:t>0.9% saline + NAC  </a:t>
            </a:r>
            <a:r>
              <a:rPr lang="en-IN" sz="2000" dirty="0" err="1" smtClean="0"/>
              <a:t>vs</a:t>
            </a:r>
            <a:r>
              <a:rPr lang="en-IN" sz="2000" dirty="0" smtClean="0"/>
              <a:t> NaHCO</a:t>
            </a:r>
            <a:r>
              <a:rPr lang="en-IN" sz="2000" baseline="-25000" dirty="0" smtClean="0"/>
              <a:t>3  </a:t>
            </a:r>
            <a:r>
              <a:rPr lang="en-IN" sz="2000" dirty="0" smtClean="0"/>
              <a:t>+ NAC  </a:t>
            </a:r>
            <a:r>
              <a:rPr lang="en-IN" sz="2000" dirty="0" err="1" smtClean="0"/>
              <a:t>vs</a:t>
            </a:r>
            <a:r>
              <a:rPr lang="en-IN" sz="2000" dirty="0" smtClean="0"/>
              <a:t> 0.9% saline + ascorbic acid + NAC</a:t>
            </a:r>
          </a:p>
          <a:p>
            <a:endParaRPr lang="en-IN" sz="800" dirty="0" smtClean="0"/>
          </a:p>
          <a:p>
            <a:r>
              <a:rPr lang="en-IN" sz="2000" dirty="0" smtClean="0"/>
              <a:t>The amount of contrast used and risk scores were similar</a:t>
            </a:r>
          </a:p>
          <a:p>
            <a:endParaRPr lang="en-IN" sz="800" dirty="0" smtClean="0"/>
          </a:p>
          <a:p>
            <a:r>
              <a:rPr lang="en-IN" sz="2000" dirty="0" smtClean="0"/>
              <a:t>CIN</a:t>
            </a:r>
          </a:p>
          <a:p>
            <a:pPr lvl="1"/>
            <a:r>
              <a:rPr lang="en-IN" sz="2000" dirty="0" smtClean="0"/>
              <a:t>Saline + NAC group :   9.9%</a:t>
            </a:r>
          </a:p>
          <a:p>
            <a:pPr lvl="1"/>
            <a:r>
              <a:rPr lang="en-IN" sz="2000" dirty="0" smtClean="0"/>
              <a:t>Bicarbonate + NAC group 1.9%                           (</a:t>
            </a:r>
            <a:r>
              <a:rPr lang="en-IN" sz="2000" dirty="0" smtClean="0">
                <a:solidFill>
                  <a:srgbClr val="FF0000"/>
                </a:solidFill>
              </a:rPr>
              <a:t>P=0.019 </a:t>
            </a:r>
            <a:r>
              <a:rPr lang="en-IN" sz="2000" dirty="0" err="1" smtClean="0"/>
              <a:t>vs</a:t>
            </a:r>
            <a:r>
              <a:rPr lang="en-IN" sz="2000" dirty="0" smtClean="0"/>
              <a:t> saline + NAC) </a:t>
            </a:r>
          </a:p>
          <a:p>
            <a:pPr lvl="1"/>
            <a:r>
              <a:rPr lang="en-IN" sz="2000" dirty="0" smtClean="0"/>
              <a:t>Saline + ascorbic acid + NAC :  10.3%                 (</a:t>
            </a:r>
            <a:r>
              <a:rPr lang="en-IN" sz="2000" dirty="0" smtClean="0">
                <a:solidFill>
                  <a:srgbClr val="FF0000"/>
                </a:solidFill>
              </a:rPr>
              <a:t>P=1.00 </a:t>
            </a:r>
            <a:r>
              <a:rPr lang="en-IN" sz="2000" dirty="0" smtClean="0"/>
              <a:t> </a:t>
            </a:r>
            <a:r>
              <a:rPr lang="en-IN" sz="2000" dirty="0" err="1" smtClean="0"/>
              <a:t>vs</a:t>
            </a:r>
            <a:r>
              <a:rPr lang="en-IN" sz="2000" dirty="0" smtClean="0"/>
              <a:t>  saline + NAC)</a:t>
            </a:r>
            <a:endParaRPr lang="en-IN" sz="20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124200" y="5867400"/>
            <a:ext cx="76962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err="1" smtClean="0"/>
              <a:t>Trimetazidine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000" dirty="0" smtClean="0"/>
              <a:t>	</a:t>
            </a:r>
            <a:r>
              <a:rPr lang="en-IN" sz="2000" dirty="0" err="1" smtClean="0">
                <a:solidFill>
                  <a:srgbClr val="0070C0"/>
                </a:solidFill>
              </a:rPr>
              <a:t>Onbasili</a:t>
            </a:r>
            <a:r>
              <a:rPr lang="en-IN" sz="2000" dirty="0" smtClean="0">
                <a:solidFill>
                  <a:srgbClr val="0070C0"/>
                </a:solidFill>
              </a:rPr>
              <a:t> AO et al. </a:t>
            </a:r>
            <a:r>
              <a:rPr lang="en-IN" sz="2000" dirty="0" err="1" smtClean="0">
                <a:solidFill>
                  <a:srgbClr val="0070C0"/>
                </a:solidFill>
              </a:rPr>
              <a:t>Trimetazidine</a:t>
            </a:r>
            <a:r>
              <a:rPr lang="en-IN" sz="2000" dirty="0" smtClean="0">
                <a:solidFill>
                  <a:srgbClr val="0070C0"/>
                </a:solidFill>
              </a:rPr>
              <a:t> in the prevention of contrast-induced nephropathy after coronary procedures. Heart 2007</a:t>
            </a:r>
          </a:p>
          <a:p>
            <a:endParaRPr lang="en-IN" sz="2000" dirty="0" smtClean="0"/>
          </a:p>
          <a:p>
            <a:r>
              <a:rPr lang="en-US" sz="2000" dirty="0" smtClean="0"/>
              <a:t>RCT</a:t>
            </a:r>
          </a:p>
          <a:p>
            <a:r>
              <a:rPr lang="en-US" sz="2000" dirty="0" smtClean="0"/>
              <a:t>82 patients</a:t>
            </a:r>
          </a:p>
          <a:p>
            <a:r>
              <a:rPr lang="en-IN" sz="2000" dirty="0" smtClean="0"/>
              <a:t>Baseline serum </a:t>
            </a:r>
            <a:r>
              <a:rPr lang="en-IN" sz="2000" dirty="0" err="1" smtClean="0"/>
              <a:t>creatinine</a:t>
            </a:r>
            <a:r>
              <a:rPr lang="en-IN" sz="2000" dirty="0" smtClean="0"/>
              <a:t> ≥ 1.2 mg/dl</a:t>
            </a:r>
          </a:p>
          <a:p>
            <a:pPr>
              <a:buNone/>
            </a:pPr>
            <a:r>
              <a:rPr lang="en-IN" sz="2000" dirty="0" smtClean="0"/>
              <a:t>      or </a:t>
            </a:r>
            <a:r>
              <a:rPr lang="en-IN" sz="2000" dirty="0" err="1" smtClean="0"/>
              <a:t>eGFR</a:t>
            </a:r>
            <a:r>
              <a:rPr lang="en-IN" sz="2000" dirty="0" smtClean="0"/>
              <a:t> &lt; 50 ml/min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TMZ 20mg TID</a:t>
            </a:r>
          </a:p>
          <a:p>
            <a:r>
              <a:rPr lang="en-IN" sz="2000" dirty="0" smtClean="0"/>
              <a:t>NS : 1 ml/kg/hr for 24 h starting </a:t>
            </a:r>
          </a:p>
          <a:p>
            <a:pPr>
              <a:buNone/>
            </a:pPr>
            <a:r>
              <a:rPr lang="en-IN" sz="2000" dirty="0" smtClean="0"/>
              <a:t>	12 h before</a:t>
            </a:r>
          </a:p>
          <a:p>
            <a:r>
              <a:rPr lang="en-IN" sz="2000" dirty="0" smtClean="0"/>
              <a:t>CIN </a:t>
            </a:r>
          </a:p>
          <a:p>
            <a:pPr lvl="1"/>
            <a:r>
              <a:rPr lang="en-IN" sz="2000" dirty="0" smtClean="0"/>
              <a:t>TMZ group : </a:t>
            </a:r>
            <a:r>
              <a:rPr lang="en-IN" sz="2000" dirty="0" smtClean="0">
                <a:solidFill>
                  <a:srgbClr val="FF0000"/>
                </a:solidFill>
              </a:rPr>
              <a:t>2.5% </a:t>
            </a:r>
            <a:r>
              <a:rPr lang="en-IN" sz="2000" dirty="0" smtClean="0"/>
              <a:t>(1/40)</a:t>
            </a:r>
          </a:p>
          <a:p>
            <a:pPr lvl="1"/>
            <a:r>
              <a:rPr lang="en-IN" sz="2000" dirty="0" smtClean="0"/>
              <a:t>control group : </a:t>
            </a:r>
            <a:r>
              <a:rPr lang="en-IN" sz="2000" dirty="0" smtClean="0">
                <a:solidFill>
                  <a:srgbClr val="FF0000"/>
                </a:solidFill>
              </a:rPr>
              <a:t>16.6% </a:t>
            </a:r>
            <a:r>
              <a:rPr lang="en-IN" sz="2000" dirty="0" smtClean="0"/>
              <a:t>(7/42) (</a:t>
            </a:r>
            <a:r>
              <a:rPr lang="en-IN" sz="2000" dirty="0" smtClean="0">
                <a:solidFill>
                  <a:srgbClr val="FF0000"/>
                </a:solidFill>
              </a:rPr>
              <a:t>p &lt;0.05</a:t>
            </a:r>
            <a:r>
              <a:rPr lang="en-IN" sz="2000" dirty="0" smtClean="0"/>
              <a:t>) </a:t>
            </a:r>
          </a:p>
          <a:p>
            <a:pPr>
              <a:buNone/>
            </a:pPr>
            <a:endParaRPr lang="en-IN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514600"/>
            <a:ext cx="357187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4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CARIN study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IN" sz="2000" dirty="0" smtClean="0"/>
              <a:t> Coronary Angiography at Risk of Radio-contrast Induced Nephropathy 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Prospective, Multi-</a:t>
            </a:r>
            <a:r>
              <a:rPr lang="en-IN" sz="2000" dirty="0" err="1" smtClean="0"/>
              <a:t>Center</a:t>
            </a:r>
            <a:r>
              <a:rPr lang="en-IN" sz="2000" dirty="0" smtClean="0"/>
              <a:t>, Double-Blinded, RCT</a:t>
            </a:r>
          </a:p>
          <a:p>
            <a:endParaRPr lang="en-IN" sz="2000" dirty="0" smtClean="0"/>
          </a:p>
          <a:p>
            <a:r>
              <a:rPr lang="en-US" sz="2000" dirty="0" smtClean="0"/>
              <a:t>361 ACS (except STEMI) patients</a:t>
            </a:r>
          </a:p>
          <a:p>
            <a:endParaRPr lang="en-US" sz="2000" dirty="0" smtClean="0"/>
          </a:p>
          <a:p>
            <a:r>
              <a:rPr lang="en-IN" sz="2000" dirty="0" smtClean="0"/>
              <a:t>CMX-2043  : Derivative of alpha </a:t>
            </a:r>
            <a:r>
              <a:rPr lang="en-IN" sz="2000" dirty="0" err="1" smtClean="0"/>
              <a:t>lipoic</a:t>
            </a:r>
            <a:r>
              <a:rPr lang="en-IN" sz="2000" dirty="0" smtClean="0"/>
              <a:t> acid</a:t>
            </a:r>
            <a:endParaRPr lang="en-US" sz="2000" dirty="0" smtClean="0"/>
          </a:p>
          <a:p>
            <a:endParaRPr lang="en-IN" sz="2000" dirty="0" smtClean="0"/>
          </a:p>
          <a:p>
            <a:r>
              <a:rPr lang="en-IN" sz="2000" dirty="0" smtClean="0"/>
              <a:t>CMX-2043  (3 dosing regimens) </a:t>
            </a:r>
            <a:r>
              <a:rPr lang="en-IN" sz="2000" dirty="0" err="1" smtClean="0"/>
              <a:t>vs</a:t>
            </a:r>
            <a:r>
              <a:rPr lang="en-IN" sz="2000" dirty="0" smtClean="0"/>
              <a:t> placebo</a:t>
            </a:r>
          </a:p>
          <a:p>
            <a:endParaRPr lang="en-IN" sz="2000" dirty="0" smtClean="0"/>
          </a:p>
          <a:p>
            <a:r>
              <a:rPr lang="en-IN" sz="2000" dirty="0" smtClean="0"/>
              <a:t>Primary Outcome Measures : Prevention of AKI</a:t>
            </a:r>
          </a:p>
          <a:p>
            <a:endParaRPr lang="en-IN" sz="2000" dirty="0" smtClean="0"/>
          </a:p>
          <a:p>
            <a:r>
              <a:rPr lang="en-IN" sz="2000" dirty="0" smtClean="0"/>
              <a:t>CIN: 38.2% (placebo) </a:t>
            </a:r>
            <a:r>
              <a:rPr lang="en-IN" sz="2000" dirty="0" err="1" smtClean="0"/>
              <a:t>vs</a:t>
            </a:r>
            <a:r>
              <a:rPr lang="en-IN" sz="2000" dirty="0" smtClean="0"/>
              <a:t> 48.2% </a:t>
            </a:r>
            <a:r>
              <a:rPr lang="en-IN" sz="2000" dirty="0" err="1" smtClean="0"/>
              <a:t>vs</a:t>
            </a:r>
            <a:r>
              <a:rPr lang="en-IN" sz="2000" dirty="0" smtClean="0"/>
              <a:t> 55.6% </a:t>
            </a:r>
            <a:r>
              <a:rPr lang="en-IN" sz="2000" dirty="0" smtClean="0">
                <a:solidFill>
                  <a:srgbClr val="C00000"/>
                </a:solidFill>
              </a:rPr>
              <a:t>(p &lt; 0.01) </a:t>
            </a:r>
            <a:r>
              <a:rPr lang="en-IN" sz="2000" dirty="0" err="1" smtClean="0"/>
              <a:t>vs</a:t>
            </a:r>
            <a:r>
              <a:rPr lang="en-IN" sz="2000" dirty="0" smtClean="0"/>
              <a:t> 46.3% </a:t>
            </a:r>
          </a:p>
          <a:p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dirty="0" smtClean="0"/>
              <a:t>Recommendations 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IN" sz="2000" dirty="0" smtClean="0"/>
              <a:t>Optimal therapy to prevent CIN remains uncertain</a:t>
            </a:r>
          </a:p>
          <a:p>
            <a:endParaRPr lang="en-IN" sz="2000" dirty="0" smtClean="0"/>
          </a:p>
          <a:p>
            <a:r>
              <a:rPr lang="en-IN" sz="2000" dirty="0" smtClean="0"/>
              <a:t>Patients with near-normal renal function are at little risk and few precautions are necessary other than avoidance of volume depletion</a:t>
            </a:r>
          </a:p>
          <a:p>
            <a:endParaRPr lang="en-IN" sz="2000" dirty="0" smtClean="0"/>
          </a:p>
          <a:p>
            <a:r>
              <a:rPr lang="en-IN" sz="2000" dirty="0" smtClean="0"/>
              <a:t>High risk patients (</a:t>
            </a:r>
            <a:r>
              <a:rPr lang="en-IN" sz="2000" dirty="0" err="1" smtClean="0"/>
              <a:t>S.Cr</a:t>
            </a:r>
            <a:r>
              <a:rPr lang="en-IN" sz="2000" dirty="0" smtClean="0"/>
              <a:t> ≥1.5 mg/</a:t>
            </a:r>
            <a:r>
              <a:rPr lang="en-IN" sz="2000" dirty="0" err="1" smtClean="0"/>
              <a:t>dL</a:t>
            </a:r>
            <a:r>
              <a:rPr lang="en-IN" sz="2000" dirty="0" smtClean="0"/>
              <a:t>  or an </a:t>
            </a:r>
            <a:r>
              <a:rPr lang="en-IN" sz="2000" dirty="0" err="1" smtClean="0"/>
              <a:t>eGFR</a:t>
            </a:r>
            <a:r>
              <a:rPr lang="en-IN" sz="2000" dirty="0" smtClean="0"/>
              <a:t>  &lt;60 ml/1.73 m2, DM)</a:t>
            </a:r>
          </a:p>
          <a:p>
            <a:pPr lvl="1"/>
            <a:r>
              <a:rPr lang="en-IN" sz="2000" dirty="0" smtClean="0">
                <a:solidFill>
                  <a:srgbClr val="C00000"/>
                </a:solidFill>
              </a:rPr>
              <a:t>Grade 1A  </a:t>
            </a:r>
            <a:r>
              <a:rPr lang="en-IN" sz="2000" dirty="0" smtClean="0"/>
              <a:t>: Against using high </a:t>
            </a:r>
            <a:r>
              <a:rPr lang="en-IN" sz="2000" dirty="0" err="1" smtClean="0"/>
              <a:t>osmolal</a:t>
            </a:r>
            <a:r>
              <a:rPr lang="en-IN" sz="2000" dirty="0" smtClean="0"/>
              <a:t> agents (1400 to 1800 </a:t>
            </a:r>
            <a:r>
              <a:rPr lang="en-IN" sz="2000" dirty="0" err="1" smtClean="0"/>
              <a:t>mosmol</a:t>
            </a:r>
            <a:r>
              <a:rPr lang="en-IN" sz="2000" dirty="0" smtClean="0"/>
              <a:t>/kg) </a:t>
            </a:r>
          </a:p>
          <a:p>
            <a:pPr lvl="1"/>
            <a:r>
              <a:rPr lang="en-IN" sz="2000" dirty="0" smtClean="0">
                <a:solidFill>
                  <a:srgbClr val="C00000"/>
                </a:solidFill>
              </a:rPr>
              <a:t>Grade 1B </a:t>
            </a:r>
            <a:r>
              <a:rPr lang="en-IN" sz="2000" dirty="0" smtClean="0"/>
              <a:t>:  Use of </a:t>
            </a:r>
            <a:r>
              <a:rPr lang="en-IN" sz="2000" dirty="0" err="1" smtClean="0"/>
              <a:t>iodixanol</a:t>
            </a:r>
            <a:r>
              <a:rPr lang="en-IN" sz="2000" dirty="0" smtClean="0"/>
              <a:t> or </a:t>
            </a:r>
            <a:r>
              <a:rPr lang="en-IN" sz="2000" dirty="0" err="1" smtClean="0"/>
              <a:t>nonionic</a:t>
            </a:r>
            <a:r>
              <a:rPr lang="en-IN" sz="2000" dirty="0" smtClean="0"/>
              <a:t> low </a:t>
            </a:r>
            <a:r>
              <a:rPr lang="en-IN" sz="2000" dirty="0" err="1" smtClean="0"/>
              <a:t>osmolal</a:t>
            </a:r>
            <a:r>
              <a:rPr lang="en-IN" sz="2000" dirty="0" smtClean="0"/>
              <a:t> agents such as </a:t>
            </a:r>
            <a:r>
              <a:rPr lang="en-IN" sz="2000" dirty="0" err="1" smtClean="0"/>
              <a:t>iopamidol</a:t>
            </a:r>
            <a:r>
              <a:rPr lang="en-IN" sz="2000" dirty="0" smtClean="0"/>
              <a:t> or </a:t>
            </a:r>
            <a:r>
              <a:rPr lang="en-IN" sz="2000" dirty="0" err="1" smtClean="0"/>
              <a:t>ioversol</a:t>
            </a:r>
            <a:r>
              <a:rPr lang="en-IN" sz="2000" dirty="0" smtClean="0"/>
              <a:t> rather than </a:t>
            </a:r>
            <a:r>
              <a:rPr lang="en-IN" sz="2000" dirty="0" err="1" smtClean="0"/>
              <a:t>iohexol</a:t>
            </a:r>
            <a:endParaRPr lang="en-IN" sz="2000" dirty="0" smtClean="0"/>
          </a:p>
          <a:p>
            <a:pPr lvl="1"/>
            <a:r>
              <a:rPr lang="en-IN" sz="2000" dirty="0" smtClean="0"/>
              <a:t>Use of lower doses of contrast and avoid repetitive, closely spaced studies (</a:t>
            </a:r>
            <a:r>
              <a:rPr lang="en-IN" sz="2000" dirty="0" err="1" smtClean="0"/>
              <a:t>eg</a:t>
            </a:r>
            <a:r>
              <a:rPr lang="en-IN" sz="2000" dirty="0" smtClean="0"/>
              <a:t>, &lt;48 hours apart)</a:t>
            </a:r>
          </a:p>
          <a:p>
            <a:pPr lvl="1"/>
            <a:r>
              <a:rPr lang="en-IN" sz="2000" dirty="0" smtClean="0"/>
              <a:t>Avoid volume depletion and NSAIDs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dirty="0" smtClean="0"/>
              <a:t>Recommendations 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IN" sz="2000" dirty="0" smtClean="0">
                <a:solidFill>
                  <a:srgbClr val="C00000"/>
                </a:solidFill>
              </a:rPr>
              <a:t>Grade 1B </a:t>
            </a:r>
            <a:r>
              <a:rPr lang="en-IN" sz="2000" dirty="0" smtClean="0"/>
              <a:t>: isotonic iv fluids prior to and continued for several hrs after contrast administration</a:t>
            </a:r>
          </a:p>
          <a:p>
            <a:endParaRPr lang="en-IN" sz="1000" dirty="0" smtClean="0"/>
          </a:p>
          <a:p>
            <a:r>
              <a:rPr lang="en-IN" sz="2000" dirty="0" smtClean="0">
                <a:solidFill>
                  <a:srgbClr val="C00000"/>
                </a:solidFill>
              </a:rPr>
              <a:t>Grade 2B : </a:t>
            </a:r>
            <a:r>
              <a:rPr lang="en-IN" sz="2000" dirty="0" smtClean="0"/>
              <a:t>isotonic bicarbonate rather than isotonic saline </a:t>
            </a:r>
          </a:p>
          <a:p>
            <a:endParaRPr lang="en-IN" sz="1000" dirty="0" smtClean="0"/>
          </a:p>
          <a:p>
            <a:r>
              <a:rPr lang="en-IN" sz="2000" dirty="0" smtClean="0"/>
              <a:t>Suggested regimen for isotonic saline :</a:t>
            </a:r>
          </a:p>
          <a:p>
            <a:pPr lvl="1"/>
            <a:r>
              <a:rPr lang="en-IN" sz="2000" dirty="0" smtClean="0"/>
              <a:t>1 </a:t>
            </a:r>
            <a:r>
              <a:rPr lang="en-IN" sz="2000" dirty="0" err="1" smtClean="0"/>
              <a:t>mL</a:t>
            </a:r>
            <a:r>
              <a:rPr lang="en-IN" sz="2000" dirty="0" smtClean="0"/>
              <a:t>/kg/hr, begun at 6 to 12 hrs prior to the procedure and continuing for 6 to 12 hrs after contrast administration</a:t>
            </a:r>
          </a:p>
          <a:p>
            <a:r>
              <a:rPr lang="en-IN" sz="2000" dirty="0" smtClean="0"/>
              <a:t>The duration of fluid administration should be directly proportional to the degree of renal impairment </a:t>
            </a:r>
          </a:p>
          <a:p>
            <a:endParaRPr lang="en-IN" sz="1000" dirty="0" smtClean="0"/>
          </a:p>
          <a:p>
            <a:r>
              <a:rPr lang="en-IN" sz="2000" dirty="0" smtClean="0">
                <a:solidFill>
                  <a:srgbClr val="C00000"/>
                </a:solidFill>
              </a:rPr>
              <a:t>Grade 2B : </a:t>
            </a:r>
            <a:r>
              <a:rPr lang="en-IN" sz="2000" dirty="0" smtClean="0"/>
              <a:t>NAC be administered the day before and the day of the procedure, based upon its potential for benefit</a:t>
            </a:r>
          </a:p>
          <a:p>
            <a:endParaRPr lang="en-IN" sz="1000" dirty="0" smtClean="0"/>
          </a:p>
          <a:p>
            <a:r>
              <a:rPr lang="en-IN" sz="2000" dirty="0" smtClean="0">
                <a:solidFill>
                  <a:srgbClr val="C00000"/>
                </a:solidFill>
              </a:rPr>
              <a:t>Grade 2B : </a:t>
            </a:r>
            <a:r>
              <a:rPr lang="en-IN" sz="2000" dirty="0" smtClean="0"/>
              <a:t>1200 mg orally BD rather than 600 mg BD the day before and the day of the procedure </a:t>
            </a:r>
            <a:br>
              <a:rPr lang="en-IN" sz="2000" dirty="0" smtClean="0"/>
            </a:br>
            <a:r>
              <a:rPr lang="en-IN" sz="2000" dirty="0" smtClean="0"/>
              <a:t/>
            </a:r>
            <a:br>
              <a:rPr lang="en-IN" sz="2000" dirty="0" smtClean="0"/>
            </a:br>
            <a:endParaRPr lang="en-IN" sz="2000" dirty="0" smtClean="0"/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dirty="0" smtClean="0"/>
              <a:t>Recommendations 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>
                <a:solidFill>
                  <a:srgbClr val="C00000"/>
                </a:solidFill>
              </a:rPr>
              <a:t>Grade 2B : </a:t>
            </a:r>
            <a:r>
              <a:rPr lang="en-IN" sz="2000" dirty="0" smtClean="0"/>
              <a:t>suggest not using iv </a:t>
            </a:r>
            <a:r>
              <a:rPr lang="en-IN" sz="2000" dirty="0" err="1" smtClean="0"/>
              <a:t>acetylcysteine</a:t>
            </a:r>
            <a:endParaRPr lang="en-IN" sz="2000" dirty="0" smtClean="0"/>
          </a:p>
          <a:p>
            <a:endParaRPr lang="en-IN" sz="1000" dirty="0" smtClean="0"/>
          </a:p>
          <a:p>
            <a:r>
              <a:rPr lang="en-IN" sz="2000" dirty="0" smtClean="0">
                <a:solidFill>
                  <a:srgbClr val="C00000"/>
                </a:solidFill>
              </a:rPr>
              <a:t>Grade 1B : </a:t>
            </a:r>
            <a:r>
              <a:rPr lang="en-IN" sz="2000" dirty="0" smtClean="0"/>
              <a:t>NOT using </a:t>
            </a:r>
            <a:r>
              <a:rPr lang="en-IN" sz="2000" dirty="0" err="1" smtClean="0"/>
              <a:t>mannitol</a:t>
            </a:r>
            <a:r>
              <a:rPr lang="en-IN" sz="2000" dirty="0" smtClean="0"/>
              <a:t> or other diuretics </a:t>
            </a:r>
            <a:r>
              <a:rPr lang="en-IN" sz="2000" dirty="0" err="1" smtClean="0"/>
              <a:t>prophylactically</a:t>
            </a:r>
            <a:r>
              <a:rPr lang="en-IN" sz="2000" dirty="0" smtClean="0"/>
              <a:t> </a:t>
            </a:r>
          </a:p>
          <a:p>
            <a:endParaRPr lang="en-IN" sz="1000" dirty="0" smtClean="0"/>
          </a:p>
          <a:p>
            <a:r>
              <a:rPr lang="en-IN" sz="2000" dirty="0" smtClean="0">
                <a:solidFill>
                  <a:srgbClr val="C00000"/>
                </a:solidFill>
              </a:rPr>
              <a:t>Grade 1B : </a:t>
            </a:r>
            <a:r>
              <a:rPr lang="en-IN" sz="2000" dirty="0" smtClean="0"/>
              <a:t>NOT performing prophylactic </a:t>
            </a:r>
            <a:r>
              <a:rPr lang="en-IN" sz="2000" dirty="0" err="1" smtClean="0"/>
              <a:t>hemofiltration</a:t>
            </a:r>
            <a:r>
              <a:rPr lang="en-IN" sz="2000" dirty="0" smtClean="0"/>
              <a:t> or </a:t>
            </a:r>
            <a:r>
              <a:rPr lang="en-IN" sz="2000" dirty="0" err="1" smtClean="0"/>
              <a:t>hemodialysis</a:t>
            </a:r>
            <a:r>
              <a:rPr lang="en-IN" sz="2000" dirty="0" smtClean="0"/>
              <a:t> in patients with stage 3 and 4 CKD</a:t>
            </a:r>
          </a:p>
          <a:p>
            <a:endParaRPr lang="en-IN" sz="1000" dirty="0" smtClean="0"/>
          </a:p>
          <a:p>
            <a:r>
              <a:rPr lang="en-IN" sz="2000" dirty="0" smtClean="0">
                <a:solidFill>
                  <a:srgbClr val="C00000"/>
                </a:solidFill>
              </a:rPr>
              <a:t>Grade 2C : </a:t>
            </a:r>
            <a:r>
              <a:rPr lang="en-IN" sz="2000" dirty="0" smtClean="0"/>
              <a:t>prophylactic HD after contrast exposure in patients with stage 5 CKD if there is already a functioning </a:t>
            </a:r>
            <a:r>
              <a:rPr lang="en-IN" sz="2000" dirty="0" err="1" smtClean="0"/>
              <a:t>hemodialysis</a:t>
            </a:r>
            <a:r>
              <a:rPr lang="en-IN" sz="2000" dirty="0" smtClean="0"/>
              <a:t> access  </a:t>
            </a:r>
          </a:p>
          <a:p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000" dirty="0" smtClean="0"/>
          </a:p>
          <a:p>
            <a:endParaRPr lang="en-IN" sz="2000" dirty="0" smtClean="0"/>
          </a:p>
          <a:p>
            <a:endParaRPr lang="en-IN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371600"/>
            <a:ext cx="61150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96000" y="54864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THANK YOU</a:t>
            </a:r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4089</TotalTime>
  <Words>2763</Words>
  <Application>Microsoft Office PowerPoint</Application>
  <PresentationFormat>On-screen Show (4:3)</PresentationFormat>
  <Paragraphs>1115</Paragraphs>
  <Slides>97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98" baseType="lpstr">
      <vt:lpstr>Office Theme</vt:lpstr>
      <vt:lpstr>Prevention  of  contrast  induced  nephropathy</vt:lpstr>
      <vt:lpstr>Contrast induced nephropathy</vt:lpstr>
      <vt:lpstr>CIN - Definition</vt:lpstr>
      <vt:lpstr>Predisposing factors</vt:lpstr>
      <vt:lpstr>Mehran risk score</vt:lpstr>
      <vt:lpstr>PowerPoint Presentation</vt:lpstr>
      <vt:lpstr>PowerPoint Presentation</vt:lpstr>
      <vt:lpstr>Preventive measures</vt:lpstr>
      <vt:lpstr>PowerPoint Presentation</vt:lpstr>
      <vt:lpstr>Contrast agents - Types</vt:lpstr>
      <vt:lpstr>Contrast agents - Types</vt:lpstr>
      <vt:lpstr>PowerPoint Presentation</vt:lpstr>
      <vt:lpstr>PowerPoint Presentation</vt:lpstr>
      <vt:lpstr>Iohexol – superior to diatrizoate</vt:lpstr>
      <vt:lpstr>Iodixanol – superior to iohexol</vt:lpstr>
      <vt:lpstr>Iso osmolal vs low osmolal </vt:lpstr>
      <vt:lpstr>PowerPoint Presentation</vt:lpstr>
      <vt:lpstr>Iodixanol = ioversol</vt:lpstr>
      <vt:lpstr>Iodixanol = iopamidol</vt:lpstr>
      <vt:lpstr>Iodixanol = Iopamidol </vt:lpstr>
      <vt:lpstr>PowerPoint Presentation</vt:lpstr>
      <vt:lpstr>PowerPoint Presentation</vt:lpstr>
      <vt:lpstr>PowerPoint Presentation</vt:lpstr>
      <vt:lpstr>What the guidelines say?</vt:lpstr>
      <vt:lpstr>PowerPoint Presentation</vt:lpstr>
      <vt:lpstr>Patients with renal insufficiency</vt:lpstr>
      <vt:lpstr>Patients with normal renal function </vt:lpstr>
      <vt:lpstr>PowerPoint Presentation</vt:lpstr>
      <vt:lpstr>Contrast volume</vt:lpstr>
      <vt:lpstr>Carbon dioxide :  An alternative contrast agent  </vt:lpstr>
      <vt:lpstr>PowerPoint Presentation</vt:lpstr>
      <vt:lpstr>Diuretics</vt:lpstr>
      <vt:lpstr>Saline : superior to dopamine, mannitol</vt:lpstr>
      <vt:lpstr>Saline : superior to dopamine, mannitol</vt:lpstr>
      <vt:lpstr>Forced euvolemic diuresis : harmful</vt:lpstr>
      <vt:lpstr> </vt:lpstr>
      <vt:lpstr>REMEDIAL II</vt:lpstr>
      <vt:lpstr>MYTHOS trial</vt:lpstr>
      <vt:lpstr>Disadvantages of forced diuresis</vt:lpstr>
      <vt:lpstr>PowerPoint Presentation</vt:lpstr>
      <vt:lpstr>Isotonic vs half normal saline</vt:lpstr>
      <vt:lpstr>Isotonic vs half normal saline</vt:lpstr>
      <vt:lpstr>PowerPoint Presentation</vt:lpstr>
      <vt:lpstr>Saline – superior to bicarbonate</vt:lpstr>
      <vt:lpstr>Saline – superior to bicarbonate</vt:lpstr>
      <vt:lpstr>Bicarbonate : superior to saline</vt:lpstr>
      <vt:lpstr>Bicarbonate : Non-inferior to saline</vt:lpstr>
      <vt:lpstr>Oral hydration (no salt)   </vt:lpstr>
      <vt:lpstr>Salt loading</vt:lpstr>
      <vt:lpstr>Oral salt loading = iv saline</vt:lpstr>
      <vt:lpstr>Summary  </vt:lpstr>
      <vt:lpstr>Summary  </vt:lpstr>
      <vt:lpstr>PowerPoint Presentation</vt:lpstr>
      <vt:lpstr>Acetylcysteine   </vt:lpstr>
      <vt:lpstr>ACT trial </vt:lpstr>
      <vt:lpstr>ACT trial </vt:lpstr>
      <vt:lpstr>NAC : Meta analysis</vt:lpstr>
      <vt:lpstr>PowerPoint Presentation</vt:lpstr>
      <vt:lpstr>NAC : Dosing  </vt:lpstr>
      <vt:lpstr>RAPPID study – iv NAC</vt:lpstr>
      <vt:lpstr>PowerPoint Presentation</vt:lpstr>
      <vt:lpstr>iv NAC – no benefit</vt:lpstr>
      <vt:lpstr>PowerPoint Presentation</vt:lpstr>
      <vt:lpstr>PowerPoint Presentation</vt:lpstr>
      <vt:lpstr>Prophylactic hemofiltration and hemodialysis</vt:lpstr>
      <vt:lpstr>Prophylactic hemofiltration and hemodialysis</vt:lpstr>
      <vt:lpstr>Drawbacks</vt:lpstr>
      <vt:lpstr>Hemofiltration and HD : Meta analysis</vt:lpstr>
      <vt:lpstr>Hemodialysis</vt:lpstr>
      <vt:lpstr>PowerPoint Presentation</vt:lpstr>
      <vt:lpstr>What the evidence says</vt:lpstr>
      <vt:lpstr>Inhibition of renal vasoconstriction</vt:lpstr>
      <vt:lpstr>Theophylline</vt:lpstr>
      <vt:lpstr>Iloprost</vt:lpstr>
      <vt:lpstr>Fenoldopam </vt:lpstr>
      <vt:lpstr>Fenoldopam : no benefit</vt:lpstr>
      <vt:lpstr>Targeted renal therapy</vt:lpstr>
      <vt:lpstr>Fenoldopam : TRT</vt:lpstr>
      <vt:lpstr>The Benephit Infusion Catheter   </vt:lpstr>
      <vt:lpstr>Endothelin antagonist : Harmful</vt:lpstr>
      <vt:lpstr>Other interventions </vt:lpstr>
      <vt:lpstr>Remote ischemic preconditioning : RenPro trial</vt:lpstr>
      <vt:lpstr>Atrial natriuretic peptide : No benefit  </vt:lpstr>
      <vt:lpstr>Statins to prevent CIN  </vt:lpstr>
      <vt:lpstr>Statins to prevent CIN : what RCTs revealed? </vt:lpstr>
      <vt:lpstr>ARMYDA-CIN trial</vt:lpstr>
      <vt:lpstr>Statins prevent CIN in CKD ?</vt:lpstr>
      <vt:lpstr>High-dose statin</vt:lpstr>
      <vt:lpstr>PowerPoint Presentation</vt:lpstr>
      <vt:lpstr>Ascorbic acid</vt:lpstr>
      <vt:lpstr>REMEDIAL trial</vt:lpstr>
      <vt:lpstr>Trimetazidine</vt:lpstr>
      <vt:lpstr>CARIN study  Coronary Angiography at Risk of Radio-contrast Induced Nephropathy  </vt:lpstr>
      <vt:lpstr>Recommendations </vt:lpstr>
      <vt:lpstr>Recommendations </vt:lpstr>
      <vt:lpstr>Recommendations 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sherif</dc:creator>
  <cp:lastModifiedBy>Sherief S</cp:lastModifiedBy>
  <cp:revision>222</cp:revision>
  <dcterms:created xsi:type="dcterms:W3CDTF">2016-02-25T11:41:02Z</dcterms:created>
  <dcterms:modified xsi:type="dcterms:W3CDTF">2016-10-20T05:16:00Z</dcterms:modified>
</cp:coreProperties>
</file>